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91" r:id="rId36"/>
    <p:sldId id="292" r:id="rId37"/>
    <p:sldId id="293" r:id="rId38"/>
    <p:sldId id="288" r:id="rId39"/>
  </p:sldIdLst>
  <p:sldSz cx="12192000" cy="6858000"/>
  <p:notesSz cx="6858000" cy="9144000"/>
  <p:embeddedFontLst>
    <p:embeddedFont>
      <p:font typeface="Roboto" panose="02000000000000000000" pitchFamily="2" charset="0"/>
      <p:regular r:id="rId41"/>
      <p:bold r:id="rId42"/>
      <p:italic r:id="rId43"/>
      <p:boldItalic r:id="rId44"/>
    </p:embeddedFont>
    <p:embeddedFont>
      <p:font typeface="Trebuchet MS" panose="020B0603020202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XrB9yqaEN5Q0dMSPj1MKJdaD/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ddit.com/r/CozyGamer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iktok.com/discover/cozy-games?lang=en" TargetMode="External"/><Relationship Id="rId5" Type="http://schemas.openxmlformats.org/officeDocument/2006/relationships/hyperlink" Target="https://www.reddit.com/r/cozygames/" TargetMode="External"/><Relationship Id="rId4" Type="http://schemas.openxmlformats.org/officeDocument/2006/relationships/hyperlink" Target="https://www.reddit.com/r/patientgamer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eamcommunity.com/groups/_wholesomegame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facebook.com/groups/cozygamer/" TargetMode="External"/><Relationship Id="rId4" Type="http://schemas.openxmlformats.org/officeDocument/2006/relationships/hyperlink" Target="https://steamcommunity.com/groups/reddit-cozy-gamer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ameunderground.store/" TargetMode="External"/><Relationship Id="rId7" Type="http://schemas.openxmlformats.org/officeDocument/2006/relationships/hyperlink" Target="https://roxysarcade.co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facebook.com/Bowsersbasement/" TargetMode="External"/><Relationship Id="rId5" Type="http://schemas.openxmlformats.org/officeDocument/2006/relationships/hyperlink" Target="https://www.versusboston.com/" TargetMode="External"/><Relationship Id="rId4" Type="http://schemas.openxmlformats.org/officeDocument/2006/relationships/hyperlink" Target="https://replayd.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d8ebedda08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d8ebedda0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Run your own farm, and build a the community around it back to its former glory.</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Plenty to see and do: Explore a vast cave, go fishing, customize your character, home and farm, learn to cook.</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More than 30 unique characters to meet, and it’s possible to marry 12 of them.</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Great for people that want to try to live the farming life in a relaxed atmosphere.</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16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8ebedda08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8ebedda0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A cross between Animal Crossing and Stardew Valley, with an Australian theme.</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Build up a farm and town and customize everything to be the way you want.</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There’s relaxing ways to earn money as well, like bug catching, fishing and looking after animals like cows, chickens and giant wombats.</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Good if you’ve tried the previous two and want something new.</a:t>
            </a:r>
            <a:endParaRPr sz="16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d8ebedda08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d8ebedda0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Design your dream home.</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Create families, neighbors and see how they interact together.</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See how the choices and quirks you select for your sims affects their lives and the lives of those around them.</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Good for people who want to try working with different family or friend dynamics.</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Proven to be have potential as a engaging and flexible approach to providing therapeutic treatment for maltreated youth.</a:t>
            </a:r>
            <a:endParaRPr sz="16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d95dc763cc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d95dc763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Since the pandemic ended, the r/cozygamers subreddit has grown to over 246,000 members, and many similar subreddits have opened since.</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These groups are full of people from diverse backgrounds, and cozy games are played by hundreds of thousands of people around the world.</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Groups like these are all about spreading positivity and gratefulness. You can appreciate other gamers art and designs, and share your own and get feedback</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9ae4b8bd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39ae4b8b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rPr>
              <a:t>Reddit groups:</a:t>
            </a:r>
            <a:endParaRPr sz="2220" u="sng">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r/CozyGamers</a:t>
            </a:r>
            <a:r>
              <a:rPr lang="en-US" sz="2220">
                <a:solidFill>
                  <a:schemeClr val="dk1"/>
                </a:solidFill>
                <a:latin typeface="Trebuchet MS"/>
                <a:ea typeface="Trebuchet MS"/>
                <a:cs typeface="Trebuchet MS"/>
                <a:sym typeface="Trebuchet MS"/>
              </a:rPr>
              <a:t> - As mentioned previously</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r/patientgamers</a:t>
            </a:r>
            <a:r>
              <a:rPr lang="en-US" sz="2220">
                <a:solidFill>
                  <a:schemeClr val="dk1"/>
                </a:solidFill>
                <a:latin typeface="Trebuchet MS"/>
                <a:ea typeface="Trebuchet MS"/>
                <a:cs typeface="Trebuchet MS"/>
                <a:sym typeface="Trebuchet MS"/>
              </a:rPr>
              <a:t>  - Usually gamers that play older games on sale, usually pretty chill to talk to</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r/cozygames</a:t>
            </a:r>
            <a:r>
              <a:rPr lang="en-US" sz="2220">
                <a:solidFill>
                  <a:schemeClr val="dk1"/>
                </a:solidFill>
                <a:latin typeface="Trebuchet MS"/>
                <a:ea typeface="Trebuchet MS"/>
                <a:cs typeface="Trebuchet MS"/>
                <a:sym typeface="Trebuchet MS"/>
              </a:rPr>
              <a:t> – A less popular version of r/CozyGamers</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a:solidFill>
                  <a:schemeClr val="dk1"/>
                </a:solidFill>
                <a:latin typeface="Trebuchet MS"/>
                <a:ea typeface="Trebuchet MS"/>
                <a:cs typeface="Trebuchet MS"/>
                <a:sym typeface="Trebuchet MS"/>
              </a:rPr>
              <a:t>Pretty much any game you’re into will have its own subreddit</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rPr>
              <a:t>TikTok:</a:t>
            </a:r>
            <a:endParaRPr sz="2220" u="sng">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TikTok has a Cozy Games Topic here.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dcf8656b05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dcf8656b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rPr>
              <a:t>Steam Groups: </a:t>
            </a:r>
            <a:endParaRPr sz="2220" u="sng">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https://steamcommunity.com/groups/_wholesomegames</a:t>
            </a:r>
            <a:r>
              <a:rPr lang="en-US" sz="2220">
                <a:solidFill>
                  <a:schemeClr val="dk1"/>
                </a:solidFill>
                <a:latin typeface="Trebuchet MS"/>
                <a:ea typeface="Trebuchet MS"/>
                <a:cs typeface="Trebuchet MS"/>
                <a:sym typeface="Trebuchet MS"/>
              </a:rPr>
              <a:t> - Wholesome games group, similar to cozy games, updated often and with over 7.8K+ members</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https://steamcommunity.com/groups/reddit-cozy-gamers</a:t>
            </a:r>
            <a:r>
              <a:rPr lang="en-US" sz="2220">
                <a:solidFill>
                  <a:schemeClr val="dk1"/>
                </a:solidFill>
                <a:latin typeface="Trebuchet MS"/>
                <a:ea typeface="Trebuchet MS"/>
                <a:cs typeface="Trebuchet MS"/>
                <a:sym typeface="Trebuchet MS"/>
              </a:rPr>
              <a:t> – The Steam group for r/CozyGamers – Over 380+ members at time of writing</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rPr>
              <a:t>Facebook groups:</a:t>
            </a:r>
            <a:endParaRPr sz="2220" u="sng">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r>
              <a:rPr lang="en-US" sz="2220"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https://www.facebook.com/groups/cozygamer/</a:t>
            </a:r>
            <a:r>
              <a:rPr lang="en-US" sz="2220">
                <a:solidFill>
                  <a:schemeClr val="dk1"/>
                </a:solidFill>
                <a:latin typeface="Trebuchet MS"/>
                <a:ea typeface="Trebuchet MS"/>
                <a:cs typeface="Trebuchet MS"/>
                <a:sym typeface="Trebuchet MS"/>
              </a:rPr>
              <a:t> — A facebook group that talks about cozy games. 380K+ members. Also has its own discord server</a:t>
            </a:r>
            <a:endParaRPr sz="222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605"/>
              <a:buFont typeface="Arial"/>
              <a:buNone/>
            </a:pPr>
            <a:endParaRPr sz="192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39ae4b8bde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39ae4b8b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3b99f7b881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3b99f7b88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200" b="1">
                <a:solidFill>
                  <a:schemeClr val="dk1"/>
                </a:solidFill>
                <a:latin typeface="Trebuchet MS"/>
                <a:ea typeface="Trebuchet MS"/>
                <a:cs typeface="Trebuchet MS"/>
                <a:sym typeface="Trebuchet MS"/>
              </a:rPr>
              <a:t>PAX East</a:t>
            </a:r>
            <a:r>
              <a:rPr lang="en-US" sz="2200">
                <a:solidFill>
                  <a:schemeClr val="dk1"/>
                </a:solidFill>
                <a:latin typeface="Trebuchet MS"/>
                <a:ea typeface="Trebuchet MS"/>
                <a:cs typeface="Trebuchet MS"/>
                <a:sym typeface="Trebuchet MS"/>
              </a:rPr>
              <a:t> is a celebration of gaming and gaming culture featuring thought-provoking panels, a massive expo hall filled with the best publishers and studios!</a:t>
            </a:r>
            <a:endParaRPr sz="22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When gamers meet in person after primarily interacting online, it can feel like a surreal experience, often filled with a mix of excitement, familiarity, and a bit of awkwardness.</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dcf8656b05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dcf8656b0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182">
                <a:solidFill>
                  <a:schemeClr val="dk1"/>
                </a:solidFill>
                <a:latin typeface="Roboto"/>
                <a:ea typeface="Roboto"/>
                <a:cs typeface="Roboto"/>
                <a:sym typeface="Roboto"/>
              </a:rPr>
              <a:t>Meeting people at PAX East:</a:t>
            </a:r>
            <a:endParaRPr sz="2182">
              <a:solidFill>
                <a:schemeClr val="dk1"/>
              </a:solidFill>
              <a:latin typeface="Roboto"/>
              <a:ea typeface="Roboto"/>
              <a:cs typeface="Roboto"/>
              <a:sym typeface="Roboto"/>
            </a:endParaRPr>
          </a:p>
          <a:p>
            <a:pPr marL="457200" lvl="0" indent="-367158" algn="l" rtl="0">
              <a:lnSpc>
                <a:spcPct val="90000"/>
              </a:lnSpc>
              <a:spcBef>
                <a:spcPts val="100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There’s a great service  called LFG (Looking For Group) that Pax East offers where you choose a board game you want to play and offer to play it with other people. You can look for other people that are looking for a group as well. </a:t>
            </a:r>
            <a:endParaRPr sz="2182">
              <a:solidFill>
                <a:schemeClr val="dk1"/>
              </a:solidFill>
              <a:latin typeface="Roboto"/>
              <a:ea typeface="Roboto"/>
              <a:cs typeface="Roboto"/>
              <a:sym typeface="Roboto"/>
            </a:endParaRPr>
          </a:p>
          <a:p>
            <a:pPr marL="0" lvl="0" indent="0" algn="l" rtl="0">
              <a:lnSpc>
                <a:spcPct val="90000"/>
              </a:lnSpc>
              <a:spcBef>
                <a:spcPts val="1000"/>
              </a:spcBef>
              <a:spcAft>
                <a:spcPts val="0"/>
              </a:spcAft>
              <a:buClr>
                <a:schemeClr val="dk1"/>
              </a:buClr>
              <a:buSzPts val="1100"/>
              <a:buFont typeface="Arial"/>
              <a:buNone/>
            </a:pPr>
            <a:r>
              <a:rPr lang="en-US" sz="2182">
                <a:solidFill>
                  <a:schemeClr val="dk1"/>
                </a:solidFill>
                <a:latin typeface="Roboto"/>
                <a:ea typeface="Roboto"/>
                <a:cs typeface="Roboto"/>
                <a:sym typeface="Roboto"/>
              </a:rPr>
              <a:t>There’s lots of great ways to meet people at Pax. </a:t>
            </a:r>
            <a:endParaRPr sz="2182">
              <a:solidFill>
                <a:schemeClr val="dk1"/>
              </a:solidFill>
              <a:latin typeface="Roboto"/>
              <a:ea typeface="Roboto"/>
              <a:cs typeface="Roboto"/>
              <a:sym typeface="Roboto"/>
            </a:endParaRPr>
          </a:p>
          <a:p>
            <a:pPr marL="457200" lvl="0" indent="-367158" algn="l" rtl="0">
              <a:lnSpc>
                <a:spcPct val="90000"/>
              </a:lnSpc>
              <a:spcBef>
                <a:spcPts val="100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Talk to others in line for games you’re interested in.</a:t>
            </a:r>
            <a:endParaRPr sz="2182">
              <a:solidFill>
                <a:schemeClr val="dk1"/>
              </a:solidFill>
              <a:latin typeface="Roboto"/>
              <a:ea typeface="Roboto"/>
              <a:cs typeface="Roboto"/>
              <a:sym typeface="Roboto"/>
            </a:endParaRPr>
          </a:p>
          <a:p>
            <a:pPr marL="457200" lvl="0" indent="-367158" algn="l" rtl="0">
              <a:lnSpc>
                <a:spcPct val="90000"/>
              </a:lnSpc>
              <a:spcBef>
                <a:spcPts val="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Bring a switch or 3ds to play video games with others.</a:t>
            </a:r>
            <a:endParaRPr sz="2182">
              <a:solidFill>
                <a:schemeClr val="dk1"/>
              </a:solidFill>
              <a:latin typeface="Roboto"/>
              <a:ea typeface="Roboto"/>
              <a:cs typeface="Roboto"/>
              <a:sym typeface="Roboto"/>
            </a:endParaRPr>
          </a:p>
          <a:p>
            <a:pPr marL="457200" lvl="0" indent="-367158" algn="l" rtl="0">
              <a:lnSpc>
                <a:spcPct val="90000"/>
              </a:lnSpc>
              <a:spcBef>
                <a:spcPts val="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Bring a small quick card game to play in line.</a:t>
            </a:r>
            <a:endParaRPr sz="2182">
              <a:solidFill>
                <a:schemeClr val="dk1"/>
              </a:solidFill>
              <a:latin typeface="Roboto"/>
              <a:ea typeface="Roboto"/>
              <a:cs typeface="Roboto"/>
              <a:sym typeface="Roboto"/>
            </a:endParaRPr>
          </a:p>
          <a:p>
            <a:pPr marL="457200" lvl="0" indent="-367158" algn="l" rtl="0">
              <a:lnSpc>
                <a:spcPct val="90000"/>
              </a:lnSpc>
              <a:spcBef>
                <a:spcPts val="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Talk to the indie devs at the indie game booths (Usually they are happy to talk about what they’ve been working on). </a:t>
            </a:r>
            <a:endParaRPr sz="2182">
              <a:solidFill>
                <a:schemeClr val="dk1"/>
              </a:solidFill>
              <a:latin typeface="Roboto"/>
              <a:ea typeface="Roboto"/>
              <a:cs typeface="Roboto"/>
              <a:sym typeface="Roboto"/>
            </a:endParaRPr>
          </a:p>
          <a:p>
            <a:pPr marL="457200" lvl="0" indent="-367158" algn="l" rtl="0">
              <a:lnSpc>
                <a:spcPct val="90000"/>
              </a:lnSpc>
              <a:spcBef>
                <a:spcPts val="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Wear a shirt with a game you like and see if anyone else starts up a conversation with you. </a:t>
            </a:r>
            <a:endParaRPr sz="2182">
              <a:solidFill>
                <a:schemeClr val="dk1"/>
              </a:solidFill>
              <a:latin typeface="Roboto"/>
              <a:ea typeface="Roboto"/>
              <a:cs typeface="Roboto"/>
              <a:sym typeface="Roboto"/>
            </a:endParaRPr>
          </a:p>
          <a:p>
            <a:pPr marL="457200" lvl="0" indent="-367158" algn="l" rtl="0">
              <a:lnSpc>
                <a:spcPct val="90000"/>
              </a:lnSpc>
              <a:spcBef>
                <a:spcPts val="0"/>
              </a:spcBef>
              <a:spcAft>
                <a:spcPts val="0"/>
              </a:spcAft>
              <a:buClr>
                <a:schemeClr val="dk1"/>
              </a:buClr>
              <a:buSzPts val="2182"/>
              <a:buFont typeface="Roboto"/>
              <a:buChar char="•"/>
            </a:pPr>
            <a:r>
              <a:rPr lang="en-US" sz="2182">
                <a:solidFill>
                  <a:schemeClr val="dk1"/>
                </a:solidFill>
                <a:latin typeface="Roboto"/>
                <a:ea typeface="Roboto"/>
                <a:cs typeface="Roboto"/>
                <a:sym typeface="Roboto"/>
              </a:rPr>
              <a:t>If you’re brave, sign up for a D &amp; D session where you can act out character with 5-6 others.</a:t>
            </a:r>
            <a:endParaRPr sz="2182">
              <a:solidFill>
                <a:schemeClr val="dk1"/>
              </a:solidFill>
              <a:latin typeface="Roboto"/>
              <a:ea typeface="Roboto"/>
              <a:cs typeface="Roboto"/>
              <a:sym typeface="Roboto"/>
            </a:endParaRPr>
          </a:p>
          <a:p>
            <a:pPr marL="0" lvl="0" indent="0" algn="l" rtl="0">
              <a:lnSpc>
                <a:spcPct val="90000"/>
              </a:lnSpc>
              <a:spcBef>
                <a:spcPts val="1000"/>
              </a:spcBef>
              <a:spcAft>
                <a:spcPts val="0"/>
              </a:spcAft>
              <a:buClr>
                <a:schemeClr val="dk1"/>
              </a:buClr>
              <a:buSzPts val="1100"/>
              <a:buFont typeface="Arial"/>
              <a:buNone/>
            </a:pPr>
            <a:endParaRPr sz="1350">
              <a:solidFill>
                <a:schemeClr val="dk1"/>
              </a:solidFill>
              <a:latin typeface="Roboto"/>
              <a:ea typeface="Roboto"/>
              <a:cs typeface="Roboto"/>
              <a:sym typeface="Roboto"/>
            </a:endParaRPr>
          </a:p>
          <a:p>
            <a:pPr marL="0" lvl="0" indent="0" algn="l" rtl="0">
              <a:lnSpc>
                <a:spcPct val="90000"/>
              </a:lnSpc>
              <a:spcBef>
                <a:spcPts val="1000"/>
              </a:spcBef>
              <a:spcAft>
                <a:spcPts val="0"/>
              </a:spcAft>
              <a:buClr>
                <a:schemeClr val="dk1"/>
              </a:buClr>
              <a:buSzPts val="1100"/>
              <a:buFont typeface="Arial"/>
              <a:buNone/>
            </a:pPr>
            <a:endParaRPr sz="1350">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cf8656b05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dcf8656b0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a:t>Pintastic Pinball - April 10th - 13th - https://pintasticnewengland.com/ - Lots of pinball machines.</a:t>
            </a:r>
            <a:endParaRPr sz="2200"/>
          </a:p>
          <a:p>
            <a:pPr marL="0" lvl="0" indent="0" algn="l" rtl="0">
              <a:spcBef>
                <a:spcPts val="0"/>
              </a:spcBef>
              <a:spcAft>
                <a:spcPts val="0"/>
              </a:spcAft>
              <a:buClr>
                <a:schemeClr val="dk1"/>
              </a:buClr>
              <a:buSzPts val="1100"/>
              <a:buFont typeface="Arial"/>
              <a:buNone/>
            </a:pPr>
            <a:r>
              <a:rPr lang="en-US" sz="2200"/>
              <a:t>Fan Expo Boston - August 8th - 10th - https://fanexpohq.com/fanexpoboston/ - Lots of comic, cosplay and gaming people to meet with.</a:t>
            </a:r>
            <a:endParaRPr sz="2200"/>
          </a:p>
          <a:p>
            <a:pPr marL="0" lvl="0" indent="0" algn="l" rtl="0">
              <a:spcBef>
                <a:spcPts val="0"/>
              </a:spcBef>
              <a:spcAft>
                <a:spcPts val="0"/>
              </a:spcAft>
              <a:buClr>
                <a:schemeClr val="dk1"/>
              </a:buClr>
              <a:buSzPts val="1100"/>
              <a:buFont typeface="Arial"/>
              <a:buNone/>
            </a:pPr>
            <a:r>
              <a:rPr lang="en-US" sz="2200"/>
              <a:t>RetroExpo - April 5th - https://retroxpos.com/ - Retro games, comics, etc.</a:t>
            </a:r>
            <a:endParaRPr sz="2200"/>
          </a:p>
          <a:p>
            <a:pPr marL="0" lvl="0" indent="0" algn="l" rtl="0">
              <a:spcBef>
                <a:spcPts val="0"/>
              </a:spcBef>
              <a:spcAft>
                <a:spcPts val="0"/>
              </a:spcAft>
              <a:buNone/>
            </a:pPr>
            <a:r>
              <a:rPr lang="en-US" sz="2200"/>
              <a:t>AnalogFest - June 1st - https://www.facebook.com/events/532713732459431 - Lots of retro games</a:t>
            </a:r>
            <a:endParaRPr sz="2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d939d991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d939d991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Create a word cloud and display it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dcf8656b05_0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dcf8656b0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rPr>
              <a:t>Materia</a:t>
            </a:r>
            <a:r>
              <a:rPr lang="en-US" sz="2400">
                <a:solidFill>
                  <a:schemeClr val="dk1"/>
                </a:solidFill>
                <a:latin typeface="Trebuchet MS"/>
                <a:ea typeface="Trebuchet MS"/>
                <a:cs typeface="Trebuchet MS"/>
                <a:sym typeface="Trebuchet MS"/>
              </a:rPr>
              <a:t> - Worcester -  Arcade and video game store. </a:t>
            </a:r>
            <a:endParaRPr sz="24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Game Underground</a:t>
            </a:r>
            <a:r>
              <a:rPr lang="en-US" sz="2400">
                <a:solidFill>
                  <a:schemeClr val="dk1"/>
                </a:solidFill>
                <a:latin typeface="Trebuchet MS"/>
                <a:ea typeface="Trebuchet MS"/>
                <a:cs typeface="Trebuchet MS"/>
                <a:sym typeface="Trebuchet MS"/>
              </a:rPr>
              <a:t> - Waltham - Usually hosts game nights for Smash Bros and Street Fighter.</a:t>
            </a:r>
            <a:endParaRPr sz="24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Replay’d</a:t>
            </a:r>
            <a:r>
              <a:rPr lang="en-US" sz="2400">
                <a:solidFill>
                  <a:schemeClr val="dk1"/>
                </a:solidFill>
                <a:latin typeface="Trebuchet MS"/>
                <a:ea typeface="Trebuchet MS"/>
                <a:cs typeface="Trebuchet MS"/>
                <a:sym typeface="Trebuchet MS"/>
              </a:rPr>
              <a:t> - Allston - Lots of retro games. Mostly buying and selling.</a:t>
            </a:r>
            <a:endParaRPr sz="24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Versus</a:t>
            </a:r>
            <a:r>
              <a:rPr lang="en-US" sz="2400">
                <a:solidFill>
                  <a:schemeClr val="dk1"/>
                </a:solidFill>
                <a:latin typeface="Trebuchet MS"/>
                <a:ea typeface="Trebuchet MS"/>
                <a:cs typeface="Trebuchet MS"/>
                <a:sym typeface="Trebuchet MS"/>
              </a:rPr>
              <a:t> - Boston - Tekken fighting game nights, lots of arcade games.</a:t>
            </a:r>
            <a:endParaRPr sz="24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Bowser’s Basement</a:t>
            </a:r>
            <a:r>
              <a:rPr lang="en-US" sz="2400">
                <a:solidFill>
                  <a:schemeClr val="dk1"/>
                </a:solidFill>
                <a:latin typeface="Trebuchet MS"/>
                <a:ea typeface="Trebuchet MS"/>
                <a:cs typeface="Trebuchet MS"/>
                <a:sym typeface="Trebuchet MS"/>
              </a:rPr>
              <a:t> - Taunton, Plymouth - Cool vibe, mostly sales and can find some retro treasures.</a:t>
            </a:r>
            <a:endParaRPr sz="24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Char char="•"/>
            </a:pPr>
            <a:r>
              <a:rPr lang="en-US" sz="2400" u="sng">
                <a:solidFill>
                  <a:schemeClr val="dk1"/>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Roxy’s Arcade</a:t>
            </a:r>
            <a:r>
              <a:rPr lang="en-US" sz="2400">
                <a:solidFill>
                  <a:schemeClr val="dk1"/>
                </a:solidFill>
                <a:latin typeface="Trebuchet MS"/>
                <a:ea typeface="Trebuchet MS"/>
                <a:cs typeface="Trebuchet MS"/>
                <a:sym typeface="Trebuchet MS"/>
              </a:rPr>
              <a:t> - Cambridge - Secret arcade in a cheese sandwich shop.</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cf9dfa6e6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dcf9dfa6e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Neurodiversity: Celebrate that all brains have variations. </a:t>
            </a:r>
            <a:endParaRPr sz="220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8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Neurodivergence: Some brains are different from what’s considered “typical”.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dcf9dfa6e6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dcf9dfa6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a:t>The protagonist of NITW is Mae Borowski, a 20 year old cisgender cat who returns to her hometown Possum Springs after dropping out of college with no real plans for the future. </a:t>
            </a:r>
            <a:endParaRPr sz="1900"/>
          </a:p>
          <a:p>
            <a:pPr marL="0" lvl="0" indent="0" algn="l" rtl="0">
              <a:spcBef>
                <a:spcPts val="0"/>
              </a:spcBef>
              <a:spcAft>
                <a:spcPts val="0"/>
              </a:spcAft>
              <a:buNone/>
            </a:pPr>
            <a:r>
              <a:rPr lang="en-US" sz="1900"/>
              <a:t>During the game, Mae battles anxiety, depression and dissociative disorder as she searaches for meaning in her hometown in middle America, which faces economic hardships. </a:t>
            </a:r>
            <a:endParaRPr sz="1900"/>
          </a:p>
          <a:p>
            <a:pPr marL="0" lvl="0" indent="0" algn="l" rtl="0">
              <a:spcBef>
                <a:spcPts val="0"/>
              </a:spcBef>
              <a:spcAft>
                <a:spcPts val="0"/>
              </a:spcAft>
              <a:buNone/>
            </a:pPr>
            <a:r>
              <a:rPr lang="en-US" sz="1900"/>
              <a:t>Though tackling serious subject matter, the game is quirky and fun with Mae bantering with old friends and keeping a journal that her therapist recommended she do.</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2. Max is a 10 year old cisgender male who loves dinosaurs, monsters and who also has Autism and ADHD. The retro style RPG is filled with mini games and Max’s frustrations are represented by various beasts. The game developer is the father of a child who has autism but does not have autism himself.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3. Biphase was developed by a group of college students with support from the DBSA. Some of the game’s profits go to the DBSA. The goal of the game is to promote empathy and awareness about bipolar. In the puzzle game, red represents mania while black represents depression.</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4. In Hellblade you play Senua, a 25 cisgender Celtic woman traversing through modern day Scotland to save the soul of her dead lover Dillon. Senua is plagued by schizophrenia which results in her psychosis which she refers to as “The Darkness”. The game developers worked with a team of clinicians, including a neuroscientist and people with lived experience of schizophrenia to try to accurately represent schizophrenia and destigmatize the conditioin. Some clinicians have played the VR version in an attempt to better understand their patients experiencing psychosis. The game has received over half a dozen awards. </a:t>
            </a:r>
            <a:endParaRPr sz="1900"/>
          </a:p>
          <a:p>
            <a:pPr marL="0" lvl="0" indent="0" algn="l" rtl="0">
              <a:spcBef>
                <a:spcPts val="0"/>
              </a:spcBef>
              <a:spcAft>
                <a:spcPts val="0"/>
              </a:spcAft>
              <a:buNone/>
            </a:pPr>
            <a:endParaRPr sz="19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3513361ff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3513361f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a:t>muh·hay·lee chik·sent·mee·hai·ee</a:t>
            </a:r>
            <a:br>
              <a:rPr lang="en-US" sz="1700"/>
            </a:br>
            <a:br>
              <a:rPr lang="en-US" sz="1700"/>
            </a:br>
            <a:r>
              <a:rPr lang="en-US" sz="1700"/>
              <a:t>Flow, as famously described and investigated by Hungarian-American psychologist Mihaly Csikszentmihalyi, is a mental state characterized by deep absorption during challenging activities.</a:t>
            </a:r>
            <a:endParaRPr sz="1700"/>
          </a:p>
          <a:p>
            <a:pPr marL="0" lvl="0" indent="0" algn="l" rtl="0">
              <a:spcBef>
                <a:spcPts val="0"/>
              </a:spcBef>
              <a:spcAft>
                <a:spcPts val="0"/>
              </a:spcAft>
              <a:buClr>
                <a:schemeClr val="dk1"/>
              </a:buClr>
              <a:buSzPts val="1100"/>
              <a:buFont typeface="Arial"/>
              <a:buNone/>
            </a:pPr>
            <a:endParaRPr sz="1700"/>
          </a:p>
          <a:p>
            <a:pPr marL="0" lvl="0" indent="0" algn="l" rtl="0">
              <a:spcBef>
                <a:spcPts val="0"/>
              </a:spcBef>
              <a:spcAft>
                <a:spcPts val="0"/>
              </a:spcAft>
              <a:buClr>
                <a:schemeClr val="dk1"/>
              </a:buClr>
              <a:buSzPts val="1100"/>
              <a:buFont typeface="Arial"/>
              <a:buNone/>
            </a:pPr>
            <a:r>
              <a:rPr lang="en-US" sz="1700"/>
              <a:t>Studies have shown that getting into a state of flow can have therapeutic effects on anxiety and depression.</a:t>
            </a:r>
            <a:endParaRPr sz="1700"/>
          </a:p>
          <a:p>
            <a:pPr marL="0" lvl="0" indent="0" algn="l" rtl="0">
              <a:spcBef>
                <a:spcPts val="0"/>
              </a:spcBef>
              <a:spcAft>
                <a:spcPts val="0"/>
              </a:spcAft>
              <a:buClr>
                <a:schemeClr val="dk1"/>
              </a:buClr>
              <a:buSzPts val="1100"/>
              <a:buFont typeface="Arial"/>
              <a:buNone/>
            </a:pPr>
            <a:endParaRPr sz="1700"/>
          </a:p>
          <a:p>
            <a:pPr marL="0" lvl="0" indent="0" algn="l" rtl="0">
              <a:spcBef>
                <a:spcPts val="0"/>
              </a:spcBef>
              <a:spcAft>
                <a:spcPts val="0"/>
              </a:spcAft>
              <a:buNone/>
            </a:pPr>
            <a:endParaRPr sz="17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3513361ffd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3513361ff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900"/>
              <a:t>How is a state of flow induced?</a:t>
            </a:r>
            <a:endParaRPr sz="1900"/>
          </a:p>
          <a:p>
            <a:pPr marL="0" lvl="0" indent="0" algn="l" rtl="0">
              <a:spcBef>
                <a:spcPts val="0"/>
              </a:spcBef>
              <a:spcAft>
                <a:spcPts val="0"/>
              </a:spcAft>
              <a:buClr>
                <a:schemeClr val="dk1"/>
              </a:buClr>
              <a:buSzPts val="1100"/>
              <a:buFont typeface="Arial"/>
              <a:buNone/>
            </a:pPr>
            <a:r>
              <a:rPr lang="en-US" sz="1900"/>
              <a:t>Flow happens at a point of equilibrium between frustration and boredom. If an activity provides a level of challenge that is too low relative to the skill level of the person, one becomes bored. If the challenge is too high relative to the individual’s skill level, one becomes frustrated. The flow state sets in when the level of challenge of the activity meets the skill level of the person.</a:t>
            </a:r>
            <a:endParaRPr sz="1900"/>
          </a:p>
          <a:p>
            <a:pPr marL="0" lvl="0" indent="0" algn="l" rtl="0">
              <a:spcBef>
                <a:spcPts val="0"/>
              </a:spcBef>
              <a:spcAft>
                <a:spcPts val="0"/>
              </a:spcAft>
              <a:buClr>
                <a:schemeClr val="dk1"/>
              </a:buClr>
              <a:buSzPts val="1100"/>
              <a:buFont typeface="Arial"/>
              <a:buNone/>
            </a:pPr>
            <a:r>
              <a:rPr lang="en-US" sz="1900"/>
              <a:t>In this sense, flow is related to what we call "fun".</a:t>
            </a:r>
            <a:endParaRPr sz="1900"/>
          </a:p>
          <a:p>
            <a:pPr marL="0" lvl="0" indent="0" algn="l" rtl="0">
              <a:spcBef>
                <a:spcPts val="0"/>
              </a:spcBef>
              <a:spcAft>
                <a:spcPts val="0"/>
              </a:spcAft>
              <a:buClr>
                <a:schemeClr val="dk1"/>
              </a:buClr>
              <a:buSzPts val="1100"/>
              <a:buFont typeface="Arial"/>
              <a:buNone/>
            </a:pPr>
            <a:r>
              <a:rPr lang="en-US" sz="1900"/>
              <a:t>Puzzle Games and rhythm games specialize in inducing a flow state.</a:t>
            </a:r>
            <a:endParaRPr sz="1900"/>
          </a:p>
          <a:p>
            <a:pPr marL="0" lvl="0" indent="0" algn="l" rtl="0">
              <a:spcBef>
                <a:spcPts val="0"/>
              </a:spcBef>
              <a:spcAft>
                <a:spcPts val="0"/>
              </a:spcAft>
              <a:buClr>
                <a:schemeClr val="dk1"/>
              </a:buClr>
              <a:buSzPts val="1100"/>
              <a:buFont typeface="Arial"/>
              <a:buNone/>
            </a:pPr>
            <a:endParaRPr sz="1900"/>
          </a:p>
          <a:p>
            <a:pPr marL="0" lvl="0" indent="0" algn="l" rtl="0">
              <a:spcBef>
                <a:spcPts val="0"/>
              </a:spcBef>
              <a:spcAft>
                <a:spcPts val="0"/>
              </a:spcAft>
              <a:buNone/>
            </a:pPr>
            <a:endParaRPr sz="1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8ebedda08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8ebedda0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d8ebedda08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d8ebedda0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Tetris is a game where you move block shapes around to make lines and try to make order out of chaos.</a:t>
            </a:r>
            <a:endParaRPr sz="2000"/>
          </a:p>
          <a:p>
            <a:pPr marL="0" lvl="0" indent="0" algn="l" rtl="0">
              <a:spcBef>
                <a:spcPts val="0"/>
              </a:spcBef>
              <a:spcAft>
                <a:spcPts val="0"/>
              </a:spcAft>
              <a:buClr>
                <a:schemeClr val="dk1"/>
              </a:buClr>
              <a:buSzPts val="1100"/>
              <a:buFont typeface="Arial"/>
              <a:buNone/>
            </a:pPr>
            <a:r>
              <a:rPr lang="en-US" sz="2000"/>
              <a:t>This version of it has visual and audio effects designed to bring you into a state of flow.</a:t>
            </a:r>
            <a:endParaRPr sz="2000"/>
          </a:p>
          <a:p>
            <a:pPr marL="0" lvl="0" indent="0" algn="l" rtl="0">
              <a:spcBef>
                <a:spcPts val="0"/>
              </a:spcBef>
              <a:spcAft>
                <a:spcPts val="0"/>
              </a:spcAft>
              <a:buClr>
                <a:schemeClr val="dk1"/>
              </a:buClr>
              <a:buSzPts val="1100"/>
              <a:buFont typeface="Arial"/>
              <a:buNone/>
            </a:pPr>
            <a:r>
              <a:rPr lang="en-US" sz="2000"/>
              <a:t>Playing tetris has been shown to help with PTSD through the “Tetris Effect” or “Game Transfer Phenomena”.</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3513361ffd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3513361ff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LIve Presentation - 3 volunteers will play this Co-op game and earn a prize.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8ebedda08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d8ebedda0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100"/>
              <a:t>Very similar to Tetris, the later versions of the game also include tetris as well.</a:t>
            </a:r>
            <a:endParaRPr sz="2100"/>
          </a:p>
          <a:p>
            <a:pPr marL="0" lvl="0" indent="0" algn="l" rtl="0">
              <a:spcBef>
                <a:spcPts val="0"/>
              </a:spcBef>
              <a:spcAft>
                <a:spcPts val="0"/>
              </a:spcAft>
              <a:buClr>
                <a:schemeClr val="dk1"/>
              </a:buClr>
              <a:buSzPts val="1100"/>
              <a:buFont typeface="Arial"/>
              <a:buNone/>
            </a:pPr>
            <a:r>
              <a:rPr lang="en-US" sz="2100"/>
              <a:t>Connect 4 or more blobs of the same color to clear the screen.</a:t>
            </a:r>
            <a:endParaRPr sz="2100"/>
          </a:p>
          <a:p>
            <a:pPr marL="0" lvl="0" indent="0" algn="l" rtl="0">
              <a:spcBef>
                <a:spcPts val="0"/>
              </a:spcBef>
              <a:spcAft>
                <a:spcPts val="0"/>
              </a:spcAft>
              <a:buClr>
                <a:schemeClr val="dk1"/>
              </a:buClr>
              <a:buSzPts val="1100"/>
              <a:buFont typeface="Arial"/>
              <a:buNone/>
            </a:pPr>
            <a:r>
              <a:rPr lang="en-US" sz="2100"/>
              <a:t>Set up chain reactions of blob clearing to send ghost blobs to your opponent.</a:t>
            </a:r>
            <a:endParaRPr sz="2100"/>
          </a:p>
          <a:p>
            <a:pPr marL="0" lvl="0" indent="0" algn="l" rtl="0">
              <a:spcBef>
                <a:spcPts val="0"/>
              </a:spcBef>
              <a:spcAft>
                <a:spcPts val="0"/>
              </a:spcAft>
              <a:buClr>
                <a:schemeClr val="dk1"/>
              </a:buClr>
              <a:buSzPts val="1100"/>
              <a:buFont typeface="Arial"/>
              <a:buNone/>
            </a:pPr>
            <a:r>
              <a:rPr lang="en-US" sz="2100"/>
              <a:t>Very easy to get into a flow state as you try to set up chain reaction after chain reaction.</a:t>
            </a:r>
            <a:endParaRPr sz="2100"/>
          </a:p>
          <a:p>
            <a:pPr marL="0" lvl="0" indent="0" algn="l" rtl="0">
              <a:spcBef>
                <a:spcPts val="0"/>
              </a:spcBef>
              <a:spcAft>
                <a:spcPts val="0"/>
              </a:spcAft>
              <a:buClr>
                <a:schemeClr val="dk1"/>
              </a:buClr>
              <a:buSzPts val="1100"/>
              <a:buFont typeface="Arial"/>
              <a:buNone/>
            </a:pPr>
            <a:r>
              <a:rPr lang="en-US" sz="2100"/>
              <a:t>Seeing a chain reaction of 5 or more is very satisfying.</a:t>
            </a:r>
            <a:endParaRPr sz="2100"/>
          </a:p>
          <a:p>
            <a:pPr marL="0" lvl="0" indent="0" algn="l" rtl="0">
              <a:spcBef>
                <a:spcPts val="0"/>
              </a:spcBef>
              <a:spcAft>
                <a:spcPts val="0"/>
              </a:spcAft>
              <a:buClr>
                <a:schemeClr val="dk1"/>
              </a:buClr>
              <a:buSzPts val="1100"/>
              <a:buFont typeface="Arial"/>
              <a:buNone/>
            </a:pPr>
            <a:endParaRPr sz="2100"/>
          </a:p>
          <a:p>
            <a:pPr marL="0" lvl="0" indent="0" algn="l" rtl="0">
              <a:spcBef>
                <a:spcPts val="0"/>
              </a:spcBef>
              <a:spcAft>
                <a:spcPts val="0"/>
              </a:spcAft>
              <a:buNone/>
            </a:pPr>
            <a:endParaRPr sz="2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d8ebedda08_0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d8ebedda08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Wilmot's Warehouse is a puzzle game about keeping a warehouse running in tip-top shape.</a:t>
            </a:r>
            <a:endParaRPr sz="2000"/>
          </a:p>
          <a:p>
            <a:pPr marL="0" lvl="0" indent="0" algn="l" rtl="0">
              <a:spcBef>
                <a:spcPts val="0"/>
              </a:spcBef>
              <a:spcAft>
                <a:spcPts val="0"/>
              </a:spcAft>
              <a:buClr>
                <a:schemeClr val="dk1"/>
              </a:buClr>
              <a:buSzPts val="1100"/>
              <a:buFont typeface="Arial"/>
              <a:buNone/>
            </a:pPr>
            <a:r>
              <a:rPr lang="en-US" sz="2000"/>
              <a:t>You play as Wilmot, a hard working warehouse employee tasked with pushing, sorting and stacking a variety of products.</a:t>
            </a:r>
            <a:endParaRPr sz="2000"/>
          </a:p>
          <a:p>
            <a:pPr marL="0" lvl="0" indent="0" algn="l" rtl="0">
              <a:spcBef>
                <a:spcPts val="0"/>
              </a:spcBef>
              <a:spcAft>
                <a:spcPts val="0"/>
              </a:spcAft>
              <a:buClr>
                <a:schemeClr val="dk1"/>
              </a:buClr>
              <a:buSzPts val="1100"/>
              <a:buFont typeface="Arial"/>
              <a:buNone/>
            </a:pPr>
            <a:r>
              <a:rPr lang="en-US" sz="2000"/>
              <a:t>You can organize the warehouse however you like, boots can go in a shoe section, a leather section or some sort of sorting only you can understand.</a:t>
            </a:r>
            <a:endParaRPr sz="2000"/>
          </a:p>
          <a:p>
            <a:pPr marL="0" lvl="0" indent="0" algn="l" rtl="0">
              <a:spcBef>
                <a:spcPts val="0"/>
              </a:spcBef>
              <a:spcAft>
                <a:spcPts val="0"/>
              </a:spcAft>
              <a:buClr>
                <a:schemeClr val="dk1"/>
              </a:buClr>
              <a:buSzPts val="1100"/>
              <a:buFont typeface="Arial"/>
              <a:buNone/>
            </a:pPr>
            <a:r>
              <a:rPr lang="en-US" sz="2000"/>
              <a:t>Usually relaxing, but the timed sections where you need to get things for customers can be stressful, or achieve a state of flow for those that get into the game.</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3b99f7b88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3b99f7b8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a:t>Intersectionality - Different parts of a person’s identity can overlap and create unique experiences of privilege and oppression. </a:t>
            </a:r>
            <a:endParaRPr sz="2000"/>
          </a:p>
          <a:p>
            <a:pPr marL="0" lvl="0" indent="0" algn="l" rtl="0">
              <a:spcBef>
                <a:spcPts val="0"/>
              </a:spcBef>
              <a:spcAft>
                <a:spcPts val="0"/>
              </a:spcAft>
              <a:buNone/>
            </a:pPr>
            <a:r>
              <a:rPr lang="en-US" sz="2000"/>
              <a:t>We all have a unique identity. </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AutoNum type="arabicPeriod"/>
            </a:pPr>
            <a:r>
              <a:rPr lang="en-US" sz="2000"/>
              <a:t>Gamer ( Nathan)</a:t>
            </a:r>
            <a:endParaRPr sz="2000"/>
          </a:p>
          <a:p>
            <a:pPr marL="457200" lvl="0" indent="-355600" algn="l" rtl="0">
              <a:spcBef>
                <a:spcPts val="0"/>
              </a:spcBef>
              <a:spcAft>
                <a:spcPts val="0"/>
              </a:spcAft>
              <a:buSzPts val="2000"/>
              <a:buAutoNum type="arabicPeriod"/>
            </a:pPr>
            <a:r>
              <a:rPr lang="en-US" sz="2000"/>
              <a:t>Parent ( May)</a:t>
            </a:r>
            <a:endParaRPr sz="2000"/>
          </a:p>
          <a:p>
            <a:pPr marL="457200" lvl="0" indent="-355600" algn="l" rtl="0">
              <a:spcBef>
                <a:spcPts val="0"/>
              </a:spcBef>
              <a:spcAft>
                <a:spcPts val="0"/>
              </a:spcAft>
              <a:buSzPts val="2000"/>
              <a:buAutoNum type="arabicPeriod"/>
            </a:pPr>
            <a:r>
              <a:rPr lang="en-US" sz="2000"/>
              <a:t>Australian (Nathan)</a:t>
            </a:r>
            <a:endParaRPr sz="2000"/>
          </a:p>
          <a:p>
            <a:pPr marL="457200" lvl="0" indent="-355600" algn="l" rtl="0">
              <a:spcBef>
                <a:spcPts val="0"/>
              </a:spcBef>
              <a:spcAft>
                <a:spcPts val="0"/>
              </a:spcAft>
              <a:buSzPts val="2000"/>
              <a:buAutoNum type="arabicPeriod"/>
            </a:pPr>
            <a:r>
              <a:rPr lang="en-US" sz="2000"/>
              <a:t>American ( May)</a:t>
            </a:r>
            <a:endParaRPr sz="2000"/>
          </a:p>
          <a:p>
            <a:pPr marL="457200" lvl="0" indent="-355600" algn="l" rtl="0">
              <a:spcBef>
                <a:spcPts val="0"/>
              </a:spcBef>
              <a:spcAft>
                <a:spcPts val="0"/>
              </a:spcAft>
              <a:buSzPts val="2000"/>
              <a:buAutoNum type="arabicPeriod"/>
            </a:pPr>
            <a:r>
              <a:rPr lang="en-US" sz="2000"/>
              <a:t>CisHet White Millenial ( May) </a:t>
            </a:r>
            <a:endParaRPr sz="2000"/>
          </a:p>
          <a:p>
            <a:pPr marL="457200" lvl="0" indent="-355600" algn="l" rtl="0">
              <a:spcBef>
                <a:spcPts val="0"/>
              </a:spcBef>
              <a:spcAft>
                <a:spcPts val="0"/>
              </a:spcAft>
              <a:buSzPts val="2000"/>
              <a:buAutoNum type="arabicPeriod"/>
            </a:pPr>
            <a:r>
              <a:rPr lang="en-US" sz="2000"/>
              <a:t>SIngle Mom (May) </a:t>
            </a:r>
            <a:endParaRPr sz="2000"/>
          </a:p>
          <a:p>
            <a:pPr marL="457200" lvl="0" indent="-355600" algn="l" rtl="0">
              <a:spcBef>
                <a:spcPts val="0"/>
              </a:spcBef>
              <a:spcAft>
                <a:spcPts val="0"/>
              </a:spcAft>
              <a:buSzPts val="2000"/>
              <a:buAutoNum type="arabicPeriod"/>
            </a:pPr>
            <a:r>
              <a:rPr lang="en-US" sz="2000"/>
              <a:t>Prep School Alum (Nathan)</a:t>
            </a:r>
            <a:endParaRPr sz="2000"/>
          </a:p>
          <a:p>
            <a:pPr marL="457200" lvl="0" indent="-355600" algn="l" rtl="0">
              <a:spcBef>
                <a:spcPts val="0"/>
              </a:spcBef>
              <a:spcAft>
                <a:spcPts val="0"/>
              </a:spcAft>
              <a:buSzPts val="2000"/>
              <a:buAutoNum type="arabicPeriod"/>
            </a:pPr>
            <a:r>
              <a:rPr lang="en-US" sz="2000"/>
              <a:t>Bipolar Type 1 (Nathan)</a:t>
            </a:r>
            <a:endParaRPr sz="2000"/>
          </a:p>
          <a:p>
            <a:pPr marL="457200" lvl="0" indent="-355600" algn="l" rtl="0">
              <a:spcBef>
                <a:spcPts val="0"/>
              </a:spcBef>
              <a:spcAft>
                <a:spcPts val="0"/>
              </a:spcAft>
              <a:buSzPts val="2000"/>
              <a:buAutoNum type="arabicPeriod"/>
            </a:pPr>
            <a:r>
              <a:rPr lang="en-US" sz="2000"/>
              <a:t>Lived Experience (Nathan)</a:t>
            </a:r>
            <a:endParaRPr sz="2000"/>
          </a:p>
          <a:p>
            <a:pPr marL="457200" lvl="0" indent="-355600" algn="l" rtl="0">
              <a:spcBef>
                <a:spcPts val="0"/>
              </a:spcBef>
              <a:spcAft>
                <a:spcPts val="0"/>
              </a:spcAft>
              <a:buSzPts val="2000"/>
              <a:buAutoNum type="arabicPeriod"/>
            </a:pPr>
            <a:r>
              <a:rPr lang="en-US" sz="2000"/>
              <a:t>Soccer Coach (May)</a:t>
            </a:r>
            <a:endParaRPr sz="2000"/>
          </a:p>
          <a:p>
            <a:pPr marL="457200" lvl="0" indent="-355600" algn="l" rtl="0">
              <a:spcBef>
                <a:spcPts val="0"/>
              </a:spcBef>
              <a:spcAft>
                <a:spcPts val="0"/>
              </a:spcAft>
              <a:buSzPts val="2000"/>
              <a:buAutoNum type="arabicPeriod"/>
            </a:pPr>
            <a:r>
              <a:rPr lang="en-US" sz="2000"/>
              <a:t>DMH Social Work Intern / Grad Student (  May)</a:t>
            </a:r>
            <a:endParaRPr sz="2000"/>
          </a:p>
          <a:p>
            <a:pPr marL="457200" lvl="0" indent="-355600" algn="l" rtl="0">
              <a:spcBef>
                <a:spcPts val="0"/>
              </a:spcBef>
              <a:spcAft>
                <a:spcPts val="0"/>
              </a:spcAft>
              <a:buSzPts val="2000"/>
              <a:buAutoNum type="arabicPeriod"/>
            </a:pPr>
            <a:r>
              <a:rPr lang="en-US" sz="2000"/>
              <a:t>Software Engineer ( Nathan)</a:t>
            </a:r>
            <a:endParaRPr sz="2000"/>
          </a:p>
          <a:p>
            <a:pPr marL="457200" lvl="0" indent="-355600" algn="l" rtl="0">
              <a:spcBef>
                <a:spcPts val="0"/>
              </a:spcBef>
              <a:spcAft>
                <a:spcPts val="0"/>
              </a:spcAft>
              <a:buSzPts val="2000"/>
              <a:buAutoNum type="arabicPeriod"/>
            </a:pPr>
            <a:r>
              <a:rPr lang="en-US" sz="2000"/>
              <a:t>Advocate ( May)</a:t>
            </a:r>
            <a:endParaRPr sz="2000"/>
          </a:p>
          <a:p>
            <a:pPr marL="457200" lvl="0" indent="-355600" algn="l" rtl="0">
              <a:spcBef>
                <a:spcPts val="0"/>
              </a:spcBef>
              <a:spcAft>
                <a:spcPts val="0"/>
              </a:spcAft>
              <a:buSzPts val="2000"/>
              <a:buAutoNum type="arabicPeriod"/>
            </a:pPr>
            <a:r>
              <a:rPr lang="en-US" sz="2000"/>
              <a:t>Ally (Nathan) </a:t>
            </a:r>
            <a:endParaRPr sz="2000"/>
          </a:p>
          <a:p>
            <a:pPr marL="457200" lvl="0" indent="0" algn="l" rtl="0">
              <a:spcBef>
                <a:spcPts val="0"/>
              </a:spcBef>
              <a:spcAft>
                <a:spcPts val="0"/>
              </a:spcAft>
              <a:buNone/>
            </a:pPr>
            <a:endParaRPr sz="2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3513361ffd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3513361f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Used in the VIRTUALTIMES project to study the effects of flow on anxiety and depression.</a:t>
            </a:r>
            <a:endParaRPr sz="2000"/>
          </a:p>
          <a:p>
            <a:pPr marL="0" lvl="0" indent="0" algn="l" rtl="0">
              <a:spcBef>
                <a:spcPts val="0"/>
              </a:spcBef>
              <a:spcAft>
                <a:spcPts val="0"/>
              </a:spcAft>
              <a:buClr>
                <a:schemeClr val="dk1"/>
              </a:buClr>
              <a:buSzPts val="1100"/>
              <a:buFont typeface="Arial"/>
              <a:buNone/>
            </a:pPr>
            <a:r>
              <a:rPr lang="en-US" sz="2000"/>
              <a:t>Very engrossing and intense game where you guide a racing beetle through rhythm courses where you must press the right button at the right time while visuals swirl all around you.</a:t>
            </a:r>
            <a:endParaRPr sz="2000"/>
          </a:p>
          <a:p>
            <a:pPr marL="0" lvl="0" indent="0" algn="l" rtl="0">
              <a:spcBef>
                <a:spcPts val="0"/>
              </a:spcBef>
              <a:spcAft>
                <a:spcPts val="0"/>
              </a:spcAft>
              <a:buClr>
                <a:schemeClr val="dk1"/>
              </a:buClr>
              <a:buSzPts val="1100"/>
              <a:buFont typeface="Arial"/>
              <a:buNone/>
            </a:pPr>
            <a:r>
              <a:rPr lang="en-US" sz="2000"/>
              <a:t>The project showed that players felt less self-rumination, depression and anxiety, induced by by the faster passing of time from in in a state of flow.</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dcf8656b0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dcf8656b0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Used in the VIRTUALTIMES project to study the effects of flow on anxiety and depression.</a:t>
            </a:r>
            <a:endParaRPr sz="2000"/>
          </a:p>
          <a:p>
            <a:pPr marL="0" lvl="0" indent="0" algn="l" rtl="0">
              <a:spcBef>
                <a:spcPts val="0"/>
              </a:spcBef>
              <a:spcAft>
                <a:spcPts val="0"/>
              </a:spcAft>
              <a:buClr>
                <a:schemeClr val="dk1"/>
              </a:buClr>
              <a:buSzPts val="1100"/>
              <a:buFont typeface="Arial"/>
              <a:buNone/>
            </a:pPr>
            <a:r>
              <a:rPr lang="en-US" sz="2000"/>
              <a:t>Very engrossing and intense game where you guide a racing beetle through rhythm courses where you must press the right button at the right time while visuals swirl all around you.</a:t>
            </a:r>
            <a:endParaRPr sz="2000"/>
          </a:p>
          <a:p>
            <a:pPr marL="0" lvl="0" indent="0" algn="l" rtl="0">
              <a:spcBef>
                <a:spcPts val="0"/>
              </a:spcBef>
              <a:spcAft>
                <a:spcPts val="0"/>
              </a:spcAft>
              <a:buClr>
                <a:schemeClr val="dk1"/>
              </a:buClr>
              <a:buSzPts val="1100"/>
              <a:buFont typeface="Arial"/>
              <a:buNone/>
            </a:pPr>
            <a:r>
              <a:rPr lang="en-US" sz="2000"/>
              <a:t>The project showed that players felt less self-rumination, depression and anxiety, induced by by the faster passing of time from in in a state of flow.</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dcf8656b05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dcf8656b0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Good Coffee, Great Coffee - Make coffee for a coffee shop. Seems like you’ll need to research the recipes yourself, but a hit on the Cozy game Facebook group.</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en-US" sz="2000"/>
              <a:t>Stardew Valley 2 - A new Stardew Valley if you played the old one to completion.</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en-US" sz="2000"/>
              <a:t>inZOI - New “Sims” like game.</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en-US" sz="2000"/>
              <a:t>Unpacking - Unpack rooms and set them up the way you want.</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8ebedda08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d8ebedda0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d8ebedda08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d8ebedda0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i="1">
                <a:solidFill>
                  <a:schemeClr val="dk1"/>
                </a:solidFill>
              </a:rPr>
              <a:t>het-uh-roh-TOH-pee-uh</a:t>
            </a:r>
            <a:br>
              <a:rPr lang="en-US" sz="1900" i="1">
                <a:solidFill>
                  <a:schemeClr val="dk1"/>
                </a:solidFill>
              </a:rPr>
            </a:br>
            <a:br>
              <a:rPr lang="en-US" sz="1900" i="1">
                <a:solidFill>
                  <a:schemeClr val="dk1"/>
                </a:solidFill>
              </a:rPr>
            </a:br>
            <a:r>
              <a:rPr lang="en-US" sz="1900" i="1">
                <a:solidFill>
                  <a:schemeClr val="dk1"/>
                </a:solidFill>
              </a:rPr>
              <a:t>Coffee Talk is a game about listening to people’s problems and helping them by serving up a warm drink out of the ingredients you have in stock.</a:t>
            </a:r>
            <a:endParaRPr sz="1900" i="1">
              <a:solidFill>
                <a:schemeClr val="dk1"/>
              </a:solidFill>
            </a:endParaRPr>
          </a:p>
          <a:p>
            <a:pPr marL="0" lvl="0" indent="0" algn="l" rtl="0">
              <a:spcBef>
                <a:spcPts val="0"/>
              </a:spcBef>
              <a:spcAft>
                <a:spcPts val="0"/>
              </a:spcAft>
              <a:buClr>
                <a:schemeClr val="dk1"/>
              </a:buClr>
              <a:buSzPts val="1100"/>
              <a:buFont typeface="Arial"/>
              <a:buNone/>
            </a:pPr>
            <a:r>
              <a:rPr lang="en-US" sz="1900" i="1">
                <a:solidFill>
                  <a:schemeClr val="dk1"/>
                </a:solidFill>
              </a:rPr>
              <a:t>It is a game that depicts lives as humanly as possible, while having a cast that is more than just humans.</a:t>
            </a:r>
            <a:endParaRPr sz="1900" i="1">
              <a:solidFill>
                <a:schemeClr val="dk1"/>
              </a:solidFill>
            </a:endParaRPr>
          </a:p>
          <a:p>
            <a:pPr marL="0" lvl="0" indent="0" algn="l" rtl="0">
              <a:spcBef>
                <a:spcPts val="0"/>
              </a:spcBef>
              <a:spcAft>
                <a:spcPts val="0"/>
              </a:spcAft>
              <a:buClr>
                <a:schemeClr val="dk1"/>
              </a:buClr>
              <a:buSzPts val="1100"/>
              <a:buFont typeface="Arial"/>
              <a:buNone/>
            </a:pPr>
            <a:r>
              <a:rPr lang="en-US" sz="1900" i="1">
                <a:solidFill>
                  <a:schemeClr val="dk1"/>
                </a:solidFill>
              </a:rPr>
              <a:t>Papers have compared the game to a “Heterotopia” - a term philosopher Michel Foucault defines as concrete places that foster imagination and are separated from other places and spaces.</a:t>
            </a:r>
            <a:endParaRPr sz="1900" i="1">
              <a:solidFill>
                <a:schemeClr val="dk1"/>
              </a:solidFill>
            </a:endParaRPr>
          </a:p>
          <a:p>
            <a:pPr marL="0" lvl="0" indent="0" algn="l" rtl="0">
              <a:spcBef>
                <a:spcPts val="0"/>
              </a:spcBef>
              <a:spcAft>
                <a:spcPts val="0"/>
              </a:spcAft>
              <a:buClr>
                <a:schemeClr val="dk1"/>
              </a:buClr>
              <a:buSzPts val="1100"/>
              <a:buFont typeface="Arial"/>
              <a:buNone/>
            </a:pPr>
            <a:r>
              <a:rPr lang="en-US" sz="1900" i="1">
                <a:solidFill>
                  <a:schemeClr val="dk1"/>
                </a:solidFill>
              </a:rPr>
              <a:t>The game deals with topics such as racism, relationships, overcoming obstacles, and why conversations are so important.</a:t>
            </a:r>
            <a:endParaRPr sz="1900" i="1">
              <a:solidFill>
                <a:schemeClr val="dk1"/>
              </a:solidFill>
            </a:endParaRPr>
          </a:p>
          <a:p>
            <a:pPr marL="0" lvl="0" indent="0" algn="l" rtl="0">
              <a:spcBef>
                <a:spcPts val="0"/>
              </a:spcBef>
              <a:spcAft>
                <a:spcPts val="0"/>
              </a:spcAft>
              <a:buClr>
                <a:schemeClr val="dk1"/>
              </a:buClr>
              <a:buSzPts val="1100"/>
              <a:buFont typeface="Arial"/>
              <a:buNone/>
            </a:pPr>
            <a:endParaRPr sz="1900" i="1">
              <a:solidFill>
                <a:schemeClr val="dk1"/>
              </a:solidFill>
            </a:endParaRPr>
          </a:p>
          <a:p>
            <a:pPr marL="0" lvl="0" indent="0" algn="l" rtl="0">
              <a:spcBef>
                <a:spcPts val="0"/>
              </a:spcBef>
              <a:spcAft>
                <a:spcPts val="0"/>
              </a:spcAft>
              <a:buNone/>
            </a:pPr>
            <a:endParaRPr sz="1900" i="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d8ebedda08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d8ebedda0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a:t>dor·dow·nyuh</a:t>
            </a:r>
            <a:br>
              <a:rPr lang="en-US" sz="2000"/>
            </a:br>
            <a:br>
              <a:rPr lang="en-US" sz="2000"/>
            </a:br>
            <a:r>
              <a:rPr lang="en-US" sz="2000"/>
              <a:t>Immerse yourself in a unique narrative experience and explore the thousand summer colors of Dordogne as you revisit your childhood to uncover lost family secrets in this touching formative journey.</a:t>
            </a:r>
            <a:endParaRPr sz="2000"/>
          </a:p>
          <a:p>
            <a:pPr marL="0" lvl="0" indent="0" algn="l" rtl="0">
              <a:spcBef>
                <a:spcPts val="0"/>
              </a:spcBef>
              <a:spcAft>
                <a:spcPts val="0"/>
              </a:spcAft>
              <a:buClr>
                <a:schemeClr val="dk1"/>
              </a:buClr>
              <a:buSzPts val="1100"/>
              <a:buFont typeface="Arial"/>
              <a:buNone/>
            </a:pPr>
            <a:r>
              <a:rPr lang="en-US" sz="2000"/>
              <a:t>Explore a artfully rendered watercolor world as Mimi, a young lady revisiting her memories of vacations at her grandmother’s house in Dorgogne.</a:t>
            </a:r>
            <a:endParaRPr sz="2000"/>
          </a:p>
          <a:p>
            <a:pPr marL="0" lvl="0" indent="0" algn="l" rtl="0">
              <a:spcBef>
                <a:spcPts val="0"/>
              </a:spcBef>
              <a:spcAft>
                <a:spcPts val="0"/>
              </a:spcAft>
              <a:buClr>
                <a:schemeClr val="dk1"/>
              </a:buClr>
              <a:buSzPts val="1100"/>
              <a:buFont typeface="Arial"/>
              <a:buNone/>
            </a:pPr>
            <a:r>
              <a:rPr lang="en-US" sz="2000"/>
              <a:t>Deals with themes such as family secrets, grief, parental relations, and childhood adventure</a:t>
            </a:r>
            <a:endParaRPr sz="2000"/>
          </a:p>
          <a:p>
            <a:pPr marL="0" lvl="0" indent="0" algn="l" rtl="0">
              <a:spcBef>
                <a:spcPts val="0"/>
              </a:spcBef>
              <a:spcAft>
                <a:spcPts val="0"/>
              </a:spcAft>
              <a:buClr>
                <a:schemeClr val="dk1"/>
              </a:buClr>
              <a:buSzPts val="1100"/>
              <a:buFont typeface="Arial"/>
              <a:buNone/>
            </a:pPr>
            <a:r>
              <a:rPr lang="en-US" sz="2000"/>
              <a:t>The beginning can be a bit rough, where the daughter argues with her dad, but the game itself is very sweet.</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d8ebedda08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d8ebedda0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Play as Grace in a world where Greek Gods live in hiding among us.</a:t>
            </a:r>
            <a:endParaRPr sz="2000"/>
          </a:p>
          <a:p>
            <a:pPr marL="0" lvl="0" indent="0" algn="l" rtl="0">
              <a:spcBef>
                <a:spcPts val="0"/>
              </a:spcBef>
              <a:spcAft>
                <a:spcPts val="0"/>
              </a:spcAft>
              <a:buClr>
                <a:schemeClr val="dk1"/>
              </a:buClr>
              <a:buSzPts val="1100"/>
              <a:buFont typeface="Arial"/>
              <a:buNone/>
            </a:pPr>
            <a:r>
              <a:rPr lang="en-US" sz="2000"/>
              <a:t>Change your fate as you draw friends, foes &amp; lovers into song using your powers of musical persuasion to unravel the mystery of the Last Muse's death.    </a:t>
            </a:r>
            <a:endParaRPr sz="2000"/>
          </a:p>
          <a:p>
            <a:pPr marL="0" lvl="0" indent="0" algn="l" rtl="0">
              <a:spcBef>
                <a:spcPts val="0"/>
              </a:spcBef>
              <a:spcAft>
                <a:spcPts val="0"/>
              </a:spcAft>
              <a:buClr>
                <a:schemeClr val="dk1"/>
              </a:buClr>
              <a:buSzPts val="1100"/>
              <a:buFont typeface="Arial"/>
              <a:buNone/>
            </a:pPr>
            <a:r>
              <a:rPr lang="en-US" sz="2000"/>
              <a:t>Features voice actors from both The Last of Us games, and a cast including Felicia Day.</a:t>
            </a:r>
            <a:endParaRPr sz="2000"/>
          </a:p>
          <a:p>
            <a:pPr marL="0" lvl="0" indent="0" algn="l" rtl="0">
              <a:spcBef>
                <a:spcPts val="0"/>
              </a:spcBef>
              <a:spcAft>
                <a:spcPts val="0"/>
              </a:spcAft>
              <a:buClr>
                <a:schemeClr val="dk1"/>
              </a:buClr>
              <a:buSzPts val="1100"/>
              <a:buFont typeface="Arial"/>
              <a:buNone/>
            </a:pPr>
            <a:r>
              <a:rPr lang="en-US" sz="2000"/>
              <a:t>A compelling story of hope, self-discovery, and forging your path.</a:t>
            </a:r>
            <a:endParaRPr sz="2000"/>
          </a:p>
          <a:p>
            <a:pPr marL="0" lvl="0" indent="0" algn="l" rtl="0">
              <a:spcBef>
                <a:spcPts val="0"/>
              </a:spcBef>
              <a:spcAft>
                <a:spcPts val="0"/>
              </a:spcAft>
              <a:buClr>
                <a:schemeClr val="dk1"/>
              </a:buClr>
              <a:buSzPts val="1100"/>
              <a:buFont typeface="Arial"/>
              <a:buNone/>
            </a:pPr>
            <a:r>
              <a:rPr lang="en-US" sz="2000"/>
              <a:t>Probably the most unique game on this list.</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dcf8656b05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dcf8656b0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cf8656b0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dcf8656b0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t>We hope you find that video gaming can have a positive effect on your well being and introduce you to more people.</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en-US" sz="2000"/>
              <a:t>We hope you will embrace neurodiversity in and outside of the gaming community and continue being an ally.</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Clr>
                <a:schemeClr val="dk1"/>
              </a:buClr>
              <a:buSzPts val="1100"/>
              <a:buFont typeface="Arial"/>
              <a:buNone/>
            </a:pPr>
            <a:r>
              <a:rPr lang="en-US" sz="2000"/>
              <a:t>Make sure to go into social interactions with others with an open mind, and have fun!</a:t>
            </a:r>
            <a:endParaRPr sz="2000"/>
          </a:p>
          <a:p>
            <a:pPr marL="0" lvl="0" indent="0" algn="l" rtl="0">
              <a:spcBef>
                <a:spcPts val="0"/>
              </a:spcBef>
              <a:spcAft>
                <a:spcPts val="0"/>
              </a:spcAft>
              <a:buClr>
                <a:schemeClr val="dk1"/>
              </a:buClr>
              <a:buSzPts val="1100"/>
              <a:buFont typeface="Arial"/>
              <a:buNone/>
            </a:pPr>
            <a:endParaRPr sz="2000"/>
          </a:p>
          <a:p>
            <a:pPr marL="0" lvl="0" indent="0" algn="l" rtl="0">
              <a:spcBef>
                <a:spcPts val="0"/>
              </a:spcBef>
              <a:spcAft>
                <a:spcPts val="0"/>
              </a:spcAft>
              <a:buNone/>
            </a:pPr>
            <a:endParaRPr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dd0b5b12d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dd0b5b12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1.	Show how video games could promote wellness and happy feelings by using flow or inducing a cozy atmosphere. </a:t>
            </a:r>
            <a:endParaRPr sz="2200">
              <a:solidFill>
                <a:schemeClr val="dk1"/>
              </a:solidFill>
              <a:latin typeface="Trebuchet MS"/>
              <a:ea typeface="Trebuchet MS"/>
              <a:cs typeface="Trebuchet MS"/>
              <a:sym typeface="Trebuchet MS"/>
            </a:endParaRPr>
          </a:p>
          <a:p>
            <a:pPr marL="0" lvl="0" indent="0" algn="l" rtl="0">
              <a:lnSpc>
                <a:spcPct val="7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7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2.	Discuss how some game developers have used research and a strengths based approach to celebrate neurodiversity and to destigmatize mental health conditions. </a:t>
            </a:r>
            <a:endParaRPr sz="2200">
              <a:solidFill>
                <a:schemeClr val="dk1"/>
              </a:solidFill>
              <a:latin typeface="Trebuchet MS"/>
              <a:ea typeface="Trebuchet MS"/>
              <a:cs typeface="Trebuchet MS"/>
              <a:sym typeface="Trebuchet MS"/>
            </a:endParaRPr>
          </a:p>
          <a:p>
            <a:pPr marL="0" lvl="0" indent="0" algn="l" rtl="0">
              <a:lnSpc>
                <a:spcPct val="7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lnSpc>
                <a:spcPct val="70000"/>
              </a:lnSpc>
              <a:spcBef>
                <a:spcPts val="1000"/>
              </a:spcBef>
              <a:spcAft>
                <a:spcPts val="0"/>
              </a:spcAft>
              <a:buClr>
                <a:schemeClr val="dk1"/>
              </a:buClr>
              <a:buSzPts val="1100"/>
              <a:buFont typeface="Arial"/>
              <a:buNone/>
            </a:pPr>
            <a:r>
              <a:rPr lang="en-US" sz="2200">
                <a:solidFill>
                  <a:schemeClr val="dk1"/>
                </a:solidFill>
                <a:latin typeface="Trebuchet MS"/>
                <a:ea typeface="Trebuchet MS"/>
                <a:cs typeface="Trebuchet MS"/>
                <a:sym typeface="Trebuchet MS"/>
              </a:rPr>
              <a:t>3.	To meet like-minded people who enjoy gaming and discuss gaming events. </a:t>
            </a:r>
            <a:endParaRPr sz="2200">
              <a:solidFill>
                <a:schemeClr val="dk1"/>
              </a:solidFill>
              <a:latin typeface="Trebuchet MS"/>
              <a:ea typeface="Trebuchet MS"/>
              <a:cs typeface="Trebuchet MS"/>
              <a:sym typeface="Trebuchet MS"/>
            </a:endParaRPr>
          </a:p>
          <a:p>
            <a:pPr marL="0" lvl="0" indent="0" algn="l" rtl="0">
              <a:lnSpc>
                <a:spcPct val="70000"/>
              </a:lnSpc>
              <a:spcBef>
                <a:spcPts val="1000"/>
              </a:spcBef>
              <a:spcAft>
                <a:spcPts val="0"/>
              </a:spcAft>
              <a:buClr>
                <a:schemeClr val="dk1"/>
              </a:buClr>
              <a:buSzPts val="1100"/>
              <a:buFont typeface="Arial"/>
              <a:buNone/>
            </a:pPr>
            <a:endParaRPr sz="22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d95dc763c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d95dc763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Cozy games are games that are relaxing and non-violent, and often involve activities such as growing plants, fishing, and caring for other characters.</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Caring for other characters includes activities like sending letters, looking after pets and farm animals, giving gifts to or preparing meals for other characters.</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Cozy gaming can be a coping method for anxiety and stress.</a:t>
            </a:r>
            <a:endParaRPr sz="24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8ebedda08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d8ebedda0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Community Building/Sim Games: Games like this allow you build and cultivate your own areas and characters, and interact with other wholesome characters in a relaxed way. These games are great at providing players with a sense of autonomy, self-expression, community and satisfying basic psychological needs.</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Puzzle Games: Games like this allow you to organize shapes and pieces to work together in a soothing way, allowing yourself to become absorbed in creating order from chaos, and particularly good at inducing flow.</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Rhythm Games: Press buttons in time with sights and sounds of a game, usually with bombastic audio and visual effects. Also effective at inducing flow.</a:t>
            </a: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endParaRPr sz="24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Visual Novels: Games like this allow you to interact with other characters in a safe simulated environment, and usually tackle social issues in a way to help the player understand both sides of the issue.</a:t>
            </a:r>
            <a:endParaRPr sz="24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d8ebedda08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d8ebedda0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d8ebedda0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d8ebedd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Probably the cozy game of 2020, and still going strong!</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Travel to your own personal island and decorate it the way you want while making money doing low stress tasks like picking fruit and digging up fossils.</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Great for people that like to take things slowly, as new items and fashions appear daily.</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Get to know your neighborhood animal friends and send them gifts and letters and you’ll get surprises in return.</a:t>
            </a:r>
            <a:endParaRPr sz="1600">
              <a:solidFill>
                <a:schemeClr val="dk1"/>
              </a:solidFill>
              <a:latin typeface="Trebuchet MS"/>
              <a:ea typeface="Trebuchet MS"/>
              <a:cs typeface="Trebuchet MS"/>
              <a:sym typeface="Trebuchet MS"/>
            </a:endParaRPr>
          </a:p>
          <a:p>
            <a:pPr marL="0" lvl="0" indent="0" algn="l" rtl="0">
              <a:lnSpc>
                <a:spcPct val="90000"/>
              </a:lnSpc>
              <a:spcBef>
                <a:spcPts val="1000"/>
              </a:spcBef>
              <a:spcAft>
                <a:spcPts val="0"/>
              </a:spcAft>
              <a:buClr>
                <a:schemeClr val="dk1"/>
              </a:buClr>
              <a:buSzPts val="1100"/>
              <a:buFont typeface="Arial"/>
              <a:buNone/>
            </a:pPr>
            <a:r>
              <a:rPr lang="en-US" sz="1600">
                <a:solidFill>
                  <a:schemeClr val="dk1"/>
                </a:solidFill>
                <a:latin typeface="Trebuchet MS"/>
                <a:ea typeface="Trebuchet MS"/>
                <a:cs typeface="Trebuchet MS"/>
                <a:sym typeface="Trebuchet MS"/>
              </a:rPr>
              <a:t>Proven to help with connecting with other people, and provide a sense of autonomy, especially during times where things seem out of control, such as the COVID-19 years.</a:t>
            </a:r>
            <a:endParaRPr sz="16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dcf8656b05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dcf8656b0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3"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14" name="Google Shape;14;p3"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15" name="Google Shape;15;p3"/>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3"/>
        <p:cNvGrpSpPr/>
        <p:nvPr/>
      </p:nvGrpSpPr>
      <p:grpSpPr>
        <a:xfrm>
          <a:off x="0" y="0"/>
          <a:ext cx="0" cy="0"/>
          <a:chOff x="0" y="0"/>
          <a:chExt cx="0" cy="0"/>
        </a:xfrm>
      </p:grpSpPr>
      <p:pic>
        <p:nvPicPr>
          <p:cNvPr id="104" name="Google Shape;104;p12"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05" name="Google Shape;105;p12"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06" name="Google Shape;106;p12"/>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2"/>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sp>
      <p:sp>
        <p:nvSpPr>
          <p:cNvPr id="110" name="Google Shape;110;p12"/>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1" name="Google Shape;111;p1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2"/>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4"/>
        <p:cNvGrpSpPr/>
        <p:nvPr/>
      </p:nvGrpSpPr>
      <p:grpSpPr>
        <a:xfrm>
          <a:off x="0" y="0"/>
          <a:ext cx="0" cy="0"/>
          <a:chOff x="0" y="0"/>
          <a:chExt cx="0" cy="0"/>
        </a:xfrm>
      </p:grpSpPr>
      <p:pic>
        <p:nvPicPr>
          <p:cNvPr id="115" name="Google Shape;115;p13"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16" name="Google Shape;116;p13"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7" name="Google Shape;117;p13"/>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3"/>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1" name="Google Shape;121;p1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3"/>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4"/>
        <p:cNvGrpSpPr/>
        <p:nvPr/>
      </p:nvGrpSpPr>
      <p:grpSpPr>
        <a:xfrm>
          <a:off x="0" y="0"/>
          <a:ext cx="0" cy="0"/>
          <a:chOff x="0" y="0"/>
          <a:chExt cx="0" cy="0"/>
        </a:xfrm>
      </p:grpSpPr>
      <p:pic>
        <p:nvPicPr>
          <p:cNvPr id="125" name="Google Shape;125;p14"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6" name="Google Shape;126;p14"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7" name="Google Shape;127;p14"/>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4"/>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1" name="Google Shape;131;p14"/>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2" name="Google Shape;132;p1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4"/>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4"/>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cap="none">
                <a:solidFill>
                  <a:schemeClr val="lt1"/>
                </a:solidFill>
                <a:latin typeface="Trebuchet MS"/>
                <a:ea typeface="Trebuchet MS"/>
                <a:cs typeface="Trebuchet MS"/>
                <a:sym typeface="Trebuchet MS"/>
              </a:rPr>
              <a:t>“</a:t>
            </a:r>
            <a:endParaRPr/>
          </a:p>
        </p:txBody>
      </p:sp>
      <p:sp>
        <p:nvSpPr>
          <p:cNvPr id="136" name="Google Shape;136;p14"/>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7"/>
        <p:cNvGrpSpPr/>
        <p:nvPr/>
      </p:nvGrpSpPr>
      <p:grpSpPr>
        <a:xfrm>
          <a:off x="0" y="0"/>
          <a:ext cx="0" cy="0"/>
          <a:chOff x="0" y="0"/>
          <a:chExt cx="0" cy="0"/>
        </a:xfrm>
      </p:grpSpPr>
      <p:pic>
        <p:nvPicPr>
          <p:cNvPr id="138" name="Google Shape;138;p15"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9" name="Google Shape;139;p15"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0" name="Google Shape;140;p15"/>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5"/>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4" name="Google Shape;144;p1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5"/>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7"/>
        <p:cNvGrpSpPr/>
        <p:nvPr/>
      </p:nvGrpSpPr>
      <p:grpSpPr>
        <a:xfrm>
          <a:off x="0" y="0"/>
          <a:ext cx="0" cy="0"/>
          <a:chOff x="0" y="0"/>
          <a:chExt cx="0" cy="0"/>
        </a:xfrm>
      </p:grpSpPr>
      <p:pic>
        <p:nvPicPr>
          <p:cNvPr id="148" name="Google Shape;148;p1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49" name="Google Shape;149;p1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0" name="Google Shape;150;p1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4" name="Google Shape;154;p16"/>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5" name="Google Shape;155;p16"/>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6" name="Google Shape;156;p16"/>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7" name="Google Shape;157;p16"/>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16"/>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1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2"/>
        <p:cNvGrpSpPr/>
        <p:nvPr/>
      </p:nvGrpSpPr>
      <p:grpSpPr>
        <a:xfrm>
          <a:off x="0" y="0"/>
          <a:ext cx="0" cy="0"/>
          <a:chOff x="0" y="0"/>
          <a:chExt cx="0" cy="0"/>
        </a:xfrm>
      </p:grpSpPr>
      <p:pic>
        <p:nvPicPr>
          <p:cNvPr id="163" name="Google Shape;163;p1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64" name="Google Shape;164;p1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65" name="Google Shape;165;p1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txBox="1">
            <a:spLocks noGrp="1"/>
          </p:cNvSpPr>
          <p:nvPr>
            <p:ph type="title"/>
          </p:nvPr>
        </p:nvSpPr>
        <p:spPr>
          <a:xfrm>
            <a:off x="680322" y="753228"/>
            <a:ext cx="96138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17"/>
          <p:cNvSpPr txBox="1">
            <a:spLocks noGrp="1"/>
          </p:cNvSpPr>
          <p:nvPr>
            <p:ph type="body" idx="1"/>
          </p:nvPr>
        </p:nvSpPr>
        <p:spPr>
          <a:xfrm>
            <a:off x="680318" y="4297503"/>
            <a:ext cx="30497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9" name="Google Shape;169;p17"/>
          <p:cNvSpPr>
            <a:spLocks noGrp="1"/>
          </p:cNvSpPr>
          <p:nvPr>
            <p:ph type="pic" idx="2"/>
          </p:nvPr>
        </p:nvSpPr>
        <p:spPr>
          <a:xfrm>
            <a:off x="680318" y="2336873"/>
            <a:ext cx="3049705"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70" name="Google Shape;170;p17"/>
          <p:cNvSpPr txBox="1">
            <a:spLocks noGrp="1"/>
          </p:cNvSpPr>
          <p:nvPr>
            <p:ph type="body" idx="3"/>
          </p:nvPr>
        </p:nvSpPr>
        <p:spPr>
          <a:xfrm>
            <a:off x="680318" y="4873765"/>
            <a:ext cx="3049705"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1" name="Google Shape;171;p17"/>
          <p:cNvSpPr txBox="1">
            <a:spLocks noGrp="1"/>
          </p:cNvSpPr>
          <p:nvPr>
            <p:ph type="body" idx="4"/>
          </p:nvPr>
        </p:nvSpPr>
        <p:spPr>
          <a:xfrm>
            <a:off x="3945471" y="429750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2" name="Google Shape;172;p17"/>
          <p:cNvSpPr>
            <a:spLocks noGrp="1"/>
          </p:cNvSpPr>
          <p:nvPr>
            <p:ph type="pic" idx="5"/>
          </p:nvPr>
        </p:nvSpPr>
        <p:spPr>
          <a:xfrm>
            <a:off x="3945470" y="2336873"/>
            <a:ext cx="3063240"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73" name="Google Shape;173;p17"/>
          <p:cNvSpPr txBox="1">
            <a:spLocks noGrp="1"/>
          </p:cNvSpPr>
          <p:nvPr>
            <p:ph type="body" idx="6"/>
          </p:nvPr>
        </p:nvSpPr>
        <p:spPr>
          <a:xfrm>
            <a:off x="3944117" y="4873764"/>
            <a:ext cx="3067297"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4" name="Google Shape;174;p17"/>
          <p:cNvSpPr txBox="1">
            <a:spLocks noGrp="1"/>
          </p:cNvSpPr>
          <p:nvPr>
            <p:ph type="body" idx="7"/>
          </p:nvPr>
        </p:nvSpPr>
        <p:spPr>
          <a:xfrm>
            <a:off x="7230678" y="4297503"/>
            <a:ext cx="30635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5" name="Google Shape;175;p17"/>
          <p:cNvSpPr>
            <a:spLocks noGrp="1"/>
          </p:cNvSpPr>
          <p:nvPr>
            <p:ph type="pic" idx="8"/>
          </p:nvPr>
        </p:nvSpPr>
        <p:spPr>
          <a:xfrm>
            <a:off x="7230677" y="2336873"/>
            <a:ext cx="3063505"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76" name="Google Shape;176;p17"/>
          <p:cNvSpPr txBox="1">
            <a:spLocks noGrp="1"/>
          </p:cNvSpPr>
          <p:nvPr>
            <p:ph type="body" idx="9"/>
          </p:nvPr>
        </p:nvSpPr>
        <p:spPr>
          <a:xfrm>
            <a:off x="7230553" y="4873762"/>
            <a:ext cx="3067563"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7" name="Google Shape;177;p1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pic>
        <p:nvPicPr>
          <p:cNvPr id="181" name="Google Shape;181;p1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2" name="Google Shape;182;p1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3" name="Google Shape;183;p1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8"/>
          <p:cNvSpPr txBox="1">
            <a:spLocks noGrp="1"/>
          </p:cNvSpPr>
          <p:nvPr>
            <p:ph type="body" idx="1"/>
          </p:nvPr>
        </p:nvSpPr>
        <p:spPr>
          <a:xfrm rot="5400000">
            <a:off x="3687594" y="-670400"/>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7" name="Google Shape;187;p1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19"/>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9"/>
          <p:cNvSpPr txBox="1">
            <a:spLocks noGrp="1"/>
          </p:cNvSpPr>
          <p:nvPr>
            <p:ph type="body" idx="1"/>
          </p:nvPr>
        </p:nvSpPr>
        <p:spPr>
          <a:xfrm rot="5400000">
            <a:off x="2452030"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5" name="Google Shape;195;p19"/>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9"/>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9"/>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a:solidFill>
                  <a:schemeClr val="lt1"/>
                </a:solidFill>
                <a:latin typeface="Trebuchet MS"/>
                <a:ea typeface="Trebuchet MS"/>
                <a:cs typeface="Trebuchet MS"/>
                <a:sym typeface="Trebuchet MS"/>
              </a:defRPr>
            </a:lvl1pPr>
            <a:lvl2pPr marL="0" lvl="1" indent="0" algn="ctr">
              <a:spcBef>
                <a:spcPts val="0"/>
              </a:spcBef>
              <a:buNone/>
              <a:defRPr sz="3600">
                <a:solidFill>
                  <a:schemeClr val="lt1"/>
                </a:solidFill>
                <a:latin typeface="Trebuchet MS"/>
                <a:ea typeface="Trebuchet MS"/>
                <a:cs typeface="Trebuchet MS"/>
                <a:sym typeface="Trebuchet MS"/>
              </a:defRPr>
            </a:lvl2pPr>
            <a:lvl3pPr marL="0" lvl="2" indent="0" algn="ctr">
              <a:spcBef>
                <a:spcPts val="0"/>
              </a:spcBef>
              <a:buNone/>
              <a:defRPr sz="3600">
                <a:solidFill>
                  <a:schemeClr val="lt1"/>
                </a:solidFill>
                <a:latin typeface="Trebuchet MS"/>
                <a:ea typeface="Trebuchet MS"/>
                <a:cs typeface="Trebuchet MS"/>
                <a:sym typeface="Trebuchet MS"/>
              </a:defRPr>
            </a:lvl3pPr>
            <a:lvl4pPr marL="0" lvl="3" indent="0" algn="ctr">
              <a:spcBef>
                <a:spcPts val="0"/>
              </a:spcBef>
              <a:buNone/>
              <a:defRPr sz="3600">
                <a:solidFill>
                  <a:schemeClr val="lt1"/>
                </a:solidFill>
                <a:latin typeface="Trebuchet MS"/>
                <a:ea typeface="Trebuchet MS"/>
                <a:cs typeface="Trebuchet MS"/>
                <a:sym typeface="Trebuchet MS"/>
              </a:defRPr>
            </a:lvl4pPr>
            <a:lvl5pPr marL="0" lvl="4" indent="0" algn="ctr">
              <a:spcBef>
                <a:spcPts val="0"/>
              </a:spcBef>
              <a:buNone/>
              <a:defRPr sz="3600">
                <a:solidFill>
                  <a:schemeClr val="lt1"/>
                </a:solidFill>
                <a:latin typeface="Trebuchet MS"/>
                <a:ea typeface="Trebuchet MS"/>
                <a:cs typeface="Trebuchet MS"/>
                <a:sym typeface="Trebuchet MS"/>
              </a:defRPr>
            </a:lvl5pPr>
            <a:lvl6pPr marL="0" lvl="5" indent="0" algn="ctr">
              <a:spcBef>
                <a:spcPts val="0"/>
              </a:spcBef>
              <a:buNone/>
              <a:defRPr sz="3600">
                <a:solidFill>
                  <a:schemeClr val="lt1"/>
                </a:solidFill>
                <a:latin typeface="Trebuchet MS"/>
                <a:ea typeface="Trebuchet MS"/>
                <a:cs typeface="Trebuchet MS"/>
                <a:sym typeface="Trebuchet MS"/>
              </a:defRPr>
            </a:lvl6pPr>
            <a:lvl7pPr marL="0" lvl="6" indent="0" algn="ctr">
              <a:spcBef>
                <a:spcPts val="0"/>
              </a:spcBef>
              <a:buNone/>
              <a:defRPr sz="3600">
                <a:solidFill>
                  <a:schemeClr val="lt1"/>
                </a:solidFill>
                <a:latin typeface="Trebuchet MS"/>
                <a:ea typeface="Trebuchet MS"/>
                <a:cs typeface="Trebuchet MS"/>
                <a:sym typeface="Trebuchet MS"/>
              </a:defRPr>
            </a:lvl7pPr>
            <a:lvl8pPr marL="0" lvl="7" indent="0" algn="ctr">
              <a:spcBef>
                <a:spcPts val="0"/>
              </a:spcBef>
              <a:buNone/>
              <a:defRPr sz="3600">
                <a:solidFill>
                  <a:schemeClr val="lt1"/>
                </a:solidFill>
                <a:latin typeface="Trebuchet MS"/>
                <a:ea typeface="Trebuchet MS"/>
                <a:cs typeface="Trebuchet MS"/>
                <a:sym typeface="Trebuchet MS"/>
              </a:defRPr>
            </a:lvl8pPr>
            <a:lvl9pPr marL="0" lvl="8" indent="0" algn="ctr">
              <a:spcBef>
                <a:spcPts val="0"/>
              </a:spcBef>
              <a:buNone/>
              <a:defRPr sz="3600">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pic>
        <p:nvPicPr>
          <p:cNvPr id="33" name="Google Shape;33;p5"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34" name="Google Shape;34;p5"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35" name="Google Shape;35;p5"/>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 name="Google Shape;39;p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p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44" name="Google Shape;44;p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45" name="Google Shape;45;p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6"/>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 name="Google Shape;50;p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pic>
        <p:nvPicPr>
          <p:cNvPr id="54" name="Google Shape;54;p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55" name="Google Shape;55;p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56" name="Google Shape;56;p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0" name="Google Shape;60;p7"/>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7"/>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2" name="Google Shape;62;p7"/>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pic>
        <p:nvPicPr>
          <p:cNvPr id="67" name="Google Shape;67;p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68" name="Google Shape;68;p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69" name="Google Shape;69;p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pic>
        <p:nvPicPr>
          <p:cNvPr id="76" name="Google Shape;76;p9"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77" name="Google Shape;77;p9"/>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pic>
        <p:nvPicPr>
          <p:cNvPr id="82" name="Google Shape;82;p10"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3" name="Google Shape;83;p10"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4" name="Google Shape;84;p10"/>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0"/>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8" name="Google Shape;88;p10"/>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1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pic>
        <p:nvPicPr>
          <p:cNvPr id="93" name="Google Shape;93;p11"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4" name="Google Shape;94;p11"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5" name="Google Shape;95;p11"/>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title"/>
          </p:nvPr>
        </p:nvSpPr>
        <p:spPr>
          <a:xfrm>
            <a:off x="680323" y="753228"/>
            <a:ext cx="9613857"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1"/>
          <p:cNvSpPr>
            <a:spLocks noGrp="1"/>
          </p:cNvSpPr>
          <p:nvPr>
            <p:ph type="pic" idx="2"/>
          </p:nvPr>
        </p:nvSpPr>
        <p:spPr>
          <a:xfrm>
            <a:off x="4868333" y="2336874"/>
            <a:ext cx="5425849" cy="3599312"/>
          </a:xfrm>
          <a:prstGeom prst="rect">
            <a:avLst/>
          </a:prstGeom>
          <a:noFill/>
          <a:ln>
            <a:noFill/>
          </a:ln>
          <a:effectLst>
            <a:outerShdw blurRad="76200" dist="63500" dir="5040000" algn="tl" rotWithShape="0">
              <a:srgbClr val="000000">
                <a:alpha val="40784"/>
              </a:srgbClr>
            </a:outerShdw>
          </a:effectLst>
        </p:spPr>
      </p:sp>
      <p:sp>
        <p:nvSpPr>
          <p:cNvPr id="99" name="Google Shape;99;p11"/>
          <p:cNvSpPr txBox="1">
            <a:spLocks noGrp="1"/>
          </p:cNvSpPr>
          <p:nvPr>
            <p:ph type="body" idx="1"/>
          </p:nvPr>
        </p:nvSpPr>
        <p:spPr>
          <a:xfrm>
            <a:off x="680323" y="2336873"/>
            <a:ext cx="3876256" cy="359931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0" name="Google Shape;100;p1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1"/>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
        <p:cNvGrpSpPr/>
        <p:nvPr/>
      </p:nvGrpSpPr>
      <p:grpSpPr>
        <a:xfrm>
          <a:off x="0" y="0"/>
          <a:ext cx="0" cy="0"/>
          <a:chOff x="0" y="0"/>
          <a:chExt cx="0" cy="0"/>
        </a:xfrm>
      </p:grpSpPr>
      <p:pic>
        <p:nvPicPr>
          <p:cNvPr id="6" name="Google Shape;6;p2"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7" name="Google Shape;7;p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 name="Google Shape;9;p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 name="Google Shape;10;p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 name="Google Shape;11;p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hyperlink" Target="https://www.sciencedirect.com/science/article/abs/pii/S0190740914003740" TargetMode="External"/><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hyperlink" Target="https://www.rollingstone.com/culture/rs-gaming/what-are-cozy-games-online-community-123503274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ddit.com/r/CozyGame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tiktok.com/discover/cozy-games?lang=en" TargetMode="External"/><Relationship Id="rId5" Type="http://schemas.openxmlformats.org/officeDocument/2006/relationships/hyperlink" Target="https://www.reddit.com/r/cozygames/" TargetMode="External"/><Relationship Id="rId4" Type="http://schemas.openxmlformats.org/officeDocument/2006/relationships/hyperlink" Target="https://www.reddit.com/r/patientgame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teamcommunity.com/groups/_wholesomegam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facebook.com/groups/cozygamer/" TargetMode="External"/><Relationship Id="rId4" Type="http://schemas.openxmlformats.org/officeDocument/2006/relationships/hyperlink" Target="https://steamcommunity.com/groups/reddit-cozy-gamer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ntasticnewengland.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facebook.com/events/532713732459431" TargetMode="External"/><Relationship Id="rId5" Type="http://schemas.openxmlformats.org/officeDocument/2006/relationships/hyperlink" Target="https://retroxpos.com/" TargetMode="External"/><Relationship Id="rId4" Type="http://schemas.openxmlformats.org/officeDocument/2006/relationships/hyperlink" Target="https://fanexpohq.com/fanexpobost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ameunderground.store/" TargetMode="External"/><Relationship Id="rId7" Type="http://schemas.openxmlformats.org/officeDocument/2006/relationships/hyperlink" Target="https://roxysarcade.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facebook.com/Bowsersbasement/" TargetMode="External"/><Relationship Id="rId5" Type="http://schemas.openxmlformats.org/officeDocument/2006/relationships/hyperlink" Target="https://www.versusboston.com/" TargetMode="External"/><Relationship Id="rId4" Type="http://schemas.openxmlformats.org/officeDocument/2006/relationships/hyperlink" Target="https://replayd.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sf.io/preprints/metaarxiv/k7a9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sychologytoday.com/us/basics/bored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ncbi.nlm.nih.gov/pmc/articles/PMC5822451" TargetMode="External"/><Relationship Id="rId13" Type="http://schemas.openxmlformats.org/officeDocument/2006/relationships/hyperlink" Target="https://en.wikipedia.org/wiki/PMC_(identifier)" TargetMode="External"/><Relationship Id="rId3" Type="http://schemas.openxmlformats.org/officeDocument/2006/relationships/image" Target="../media/image11.jpg"/><Relationship Id="rId7" Type="http://schemas.openxmlformats.org/officeDocument/2006/relationships/image" Target="../media/image50.jpg"/><Relationship Id="rId12" Type="http://schemas.openxmlformats.org/officeDocument/2006/relationships/hyperlink" Target="https://search.worldcat.org/issn/1359-4184"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9.jpg"/><Relationship Id="rId11" Type="http://schemas.openxmlformats.org/officeDocument/2006/relationships/hyperlink" Target="https://en.wikipedia.org/wiki/ISSN_(identifier)" TargetMode="External"/><Relationship Id="rId5" Type="http://schemas.openxmlformats.org/officeDocument/2006/relationships/image" Target="../media/image48.jpg"/><Relationship Id="rId15" Type="http://schemas.openxmlformats.org/officeDocument/2006/relationships/hyperlink" Target="https://pubmed.ncbi.nlm.nih.gov/28348380" TargetMode="External"/><Relationship Id="rId10" Type="http://schemas.openxmlformats.org/officeDocument/2006/relationships/hyperlink" Target="https://doi.org/10.1038%2Fmp.2017.23" TargetMode="External"/><Relationship Id="rId4" Type="http://schemas.openxmlformats.org/officeDocument/2006/relationships/image" Target="../media/image47.jpg"/><Relationship Id="rId9" Type="http://schemas.openxmlformats.org/officeDocument/2006/relationships/hyperlink" Target="https://en.wikipedia.org/wiki/Doi_(identifier)" TargetMode="External"/><Relationship Id="rId14" Type="http://schemas.openxmlformats.org/officeDocument/2006/relationships/hyperlink" Target="https://en.wikipedia.org/wiki/PMID_(identifi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hyperlink" Target="https://brill.com/view/journals/time/9/4/article-p353_353.xml" TargetMode="External"/><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hyperlink" Target="https://brill.com/view/journals/time/9/4/article-p353_353.xml" TargetMode="External"/><Relationship Id="rId7"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66.jpg"/><Relationship Id="rId4" Type="http://schemas.openxmlformats.org/officeDocument/2006/relationships/image" Target="../media/image13.jpg"/><Relationship Id="rId9" Type="http://schemas.openxmlformats.org/officeDocument/2006/relationships/hyperlink" Target="http://www.youtube.com/watch?v=gtPGX8i1Eaw"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www.researchgate.net/publication/380924308_Drown_Your_Troubles_in_Coffee_Place_Heterotopia_and_Immersion_in_the_Coffee_Talk_Series" TargetMode="External"/><Relationship Id="rId3" Type="http://schemas.openxmlformats.org/officeDocument/2006/relationships/image" Target="../media/image12.jpg"/><Relationship Id="rId7"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7.xml.rels><?xml version="1.0" encoding="UTF-8" standalone="yes"?>
<Relationships xmlns="http://schemas.openxmlformats.org/package/2006/relationships"><Relationship Id="rId8" Type="http://schemas.openxmlformats.org/officeDocument/2006/relationships/hyperlink" Target="http://www.youtube.com/watch?v=I7u6dnpEIvk" TargetMode="External"/><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pmc.ncbi.nlm.nih.gov/articles/PMC9022176/" TargetMode="External"/><Relationship Id="rId3" Type="http://schemas.openxmlformats.org/officeDocument/2006/relationships/image" Target="../media/image10.jp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hyperlink" Target="https://pmc.ncbi.nlm.nih.gov/articles/PMC9022176/" TargetMode="External"/><Relationship Id="rId3" Type="http://schemas.openxmlformats.org/officeDocument/2006/relationships/image" Target="../media/image10.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18.jpg"/><Relationship Id="rId4" Type="http://schemas.openxmlformats.org/officeDocument/2006/relationships/image" Target="../media/image14.jpg"/><Relationship Id="rId9" Type="http://schemas.openxmlformats.org/officeDocument/2006/relationships/hyperlink" Target="http://www.youtube.com/watch?v=_3YNL0OWio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208"/>
        <p:cNvGrpSpPr/>
        <p:nvPr/>
      </p:nvGrpSpPr>
      <p:grpSpPr>
        <a:xfrm>
          <a:off x="0" y="0"/>
          <a:ext cx="0" cy="0"/>
          <a:chOff x="0" y="0"/>
          <a:chExt cx="0" cy="0"/>
        </a:xfrm>
      </p:grpSpPr>
      <p:sp>
        <p:nvSpPr>
          <p:cNvPr id="209" name="Google Shape;209;p1"/>
          <p:cNvSpPr/>
          <p:nvPr/>
        </p:nvSpPr>
        <p:spPr>
          <a:xfrm>
            <a:off x="0" y="0"/>
            <a:ext cx="12188824" cy="6858000"/>
          </a:xfrm>
          <a:prstGeom prst="rect">
            <a:avLst/>
          </a:prstGeom>
          <a:gradFill>
            <a:gsLst>
              <a:gs pos="0">
                <a:srgbClr val="F78121"/>
              </a:gs>
              <a:gs pos="50000">
                <a:srgbClr val="D54006"/>
              </a:gs>
              <a:gs pos="100000">
                <a:srgbClr val="8C00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10" name="Google Shape;210;p1"/>
          <p:cNvPicPr preferRelativeResize="0"/>
          <p:nvPr/>
        </p:nvPicPr>
        <p:blipFill rotWithShape="1">
          <a:blip r:embed="rId3">
            <a:alphaModFix amt="10000"/>
          </a:blip>
          <a:srcRect/>
          <a:stretch/>
        </p:blipFill>
        <p:spPr>
          <a:xfrm>
            <a:off x="-3176" y="0"/>
            <a:ext cx="12192000" cy="6858000"/>
          </a:xfrm>
          <a:prstGeom prst="rect">
            <a:avLst/>
          </a:prstGeom>
          <a:noFill/>
          <a:ln>
            <a:noFill/>
          </a:ln>
        </p:spPr>
      </p:pic>
      <p:sp>
        <p:nvSpPr>
          <p:cNvPr id="211" name="Google Shape;211;p1"/>
          <p:cNvSpPr/>
          <p:nvPr/>
        </p:nvSpPr>
        <p:spPr>
          <a:xfrm>
            <a:off x="7552816" y="0"/>
            <a:ext cx="4636008" cy="68580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12" name="Google Shape;212;p1"/>
          <p:cNvPicPr preferRelativeResize="0"/>
          <p:nvPr/>
        </p:nvPicPr>
        <p:blipFill rotWithShape="1">
          <a:blip r:embed="rId4">
            <a:alphaModFix/>
          </a:blip>
          <a:srcRect/>
          <a:stretch/>
        </p:blipFill>
        <p:spPr>
          <a:xfrm>
            <a:off x="1" y="4242852"/>
            <a:ext cx="7767872" cy="225365"/>
          </a:xfrm>
          <a:prstGeom prst="rect">
            <a:avLst/>
          </a:prstGeom>
          <a:noFill/>
          <a:ln>
            <a:noFill/>
          </a:ln>
        </p:spPr>
      </p:pic>
      <p:sp>
        <p:nvSpPr>
          <p:cNvPr id="213" name="Google Shape;213;p1"/>
          <p:cNvSpPr/>
          <p:nvPr/>
        </p:nvSpPr>
        <p:spPr>
          <a:xfrm>
            <a:off x="-1" y="2590078"/>
            <a:ext cx="7868173" cy="1660332"/>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14" name="Google Shape;214;p1"/>
          <p:cNvSpPr txBox="1">
            <a:spLocks noGrp="1"/>
          </p:cNvSpPr>
          <p:nvPr>
            <p:ph type="ctrTitle"/>
          </p:nvPr>
        </p:nvSpPr>
        <p:spPr>
          <a:xfrm>
            <a:off x="680322" y="2733709"/>
            <a:ext cx="6714888" cy="137307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5400"/>
              <a:buFont typeface="Trebuchet MS"/>
              <a:buNone/>
            </a:pPr>
            <a:r>
              <a:rPr lang="en-US"/>
              <a:t>Cozy Gaming</a:t>
            </a:r>
            <a:endParaRPr/>
          </a:p>
        </p:txBody>
      </p:sp>
      <p:sp>
        <p:nvSpPr>
          <p:cNvPr id="215" name="Google Shape;215;p1"/>
          <p:cNvSpPr txBox="1">
            <a:spLocks noGrp="1"/>
          </p:cNvSpPr>
          <p:nvPr>
            <p:ph type="subTitle" idx="1"/>
          </p:nvPr>
        </p:nvSpPr>
        <p:spPr>
          <a:xfrm>
            <a:off x="110125" y="4468225"/>
            <a:ext cx="7442700" cy="11178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2000"/>
              <a:buNone/>
            </a:pPr>
            <a:r>
              <a:rPr lang="en-US" sz="2200">
                <a:latin typeface="Arial"/>
                <a:ea typeface="Arial"/>
                <a:cs typeface="Arial"/>
                <a:sym typeface="Arial"/>
              </a:rPr>
              <a:t>Gratitude and Wellness Through the Lens of Video Games</a:t>
            </a:r>
            <a:endParaRPr sz="2200">
              <a:latin typeface="Arial"/>
              <a:ea typeface="Arial"/>
              <a:cs typeface="Arial"/>
              <a:sym typeface="Arial"/>
            </a:endParaRPr>
          </a:p>
          <a:p>
            <a:pPr marL="0" lvl="0" indent="0" algn="ctr" rtl="0">
              <a:lnSpc>
                <a:spcPct val="90000"/>
              </a:lnSpc>
              <a:spcBef>
                <a:spcPts val="0"/>
              </a:spcBef>
              <a:spcAft>
                <a:spcPts val="0"/>
              </a:spcAft>
              <a:buClr>
                <a:schemeClr val="lt1"/>
              </a:buClr>
              <a:buSzPts val="2000"/>
              <a:buNone/>
            </a:pPr>
            <a:endParaRPr>
              <a:latin typeface="Arial"/>
              <a:ea typeface="Arial"/>
              <a:cs typeface="Arial"/>
              <a:sym typeface="Arial"/>
            </a:endParaRPr>
          </a:p>
          <a:p>
            <a:pPr marL="0" lvl="0" indent="0" algn="ctr" rtl="0">
              <a:lnSpc>
                <a:spcPct val="90000"/>
              </a:lnSpc>
              <a:spcBef>
                <a:spcPts val="0"/>
              </a:spcBef>
              <a:spcAft>
                <a:spcPts val="0"/>
              </a:spcAft>
              <a:buClr>
                <a:schemeClr val="lt1"/>
              </a:buClr>
              <a:buSzPts val="2000"/>
              <a:buNone/>
            </a:pPr>
            <a:endParaRPr>
              <a:latin typeface="Arial"/>
              <a:ea typeface="Arial"/>
              <a:cs typeface="Arial"/>
              <a:sym typeface="Arial"/>
            </a:endParaRPr>
          </a:p>
          <a:p>
            <a:pPr marL="0" lvl="0" indent="0" algn="ctr" rtl="0">
              <a:lnSpc>
                <a:spcPct val="90000"/>
              </a:lnSpc>
              <a:spcBef>
                <a:spcPts val="0"/>
              </a:spcBef>
              <a:spcAft>
                <a:spcPts val="0"/>
              </a:spcAft>
              <a:buClr>
                <a:schemeClr val="lt1"/>
              </a:buClr>
              <a:buSzPts val="2000"/>
              <a:buNone/>
            </a:pPr>
            <a:r>
              <a:rPr lang="en-US">
                <a:latin typeface="Arial"/>
                <a:ea typeface="Arial"/>
                <a:cs typeface="Arial"/>
                <a:sym typeface="Arial"/>
              </a:rPr>
              <a:t>Nathan Low &amp; May Sullivan Low </a:t>
            </a:r>
            <a:endParaRPr>
              <a:latin typeface="Arial"/>
              <a:ea typeface="Arial"/>
              <a:cs typeface="Arial"/>
              <a:sym typeface="Arial"/>
            </a:endParaRPr>
          </a:p>
        </p:txBody>
      </p:sp>
      <p:sp>
        <p:nvSpPr>
          <p:cNvPr id="216" name="Google Shape;216;p1"/>
          <p:cNvSpPr/>
          <p:nvPr/>
        </p:nvSpPr>
        <p:spPr>
          <a:xfrm>
            <a:off x="8193466" y="642795"/>
            <a:ext cx="3347830" cy="5575125"/>
          </a:xfrm>
          <a:prstGeom prst="rect">
            <a:avLst/>
          </a:prstGeom>
          <a:solidFill>
            <a:schemeClr val="lt1"/>
          </a:solidFill>
          <a:ln>
            <a:noFill/>
          </a:ln>
          <a:effectLst>
            <a:outerShdw blurRad="76200" dist="63500" dir="5040000" algn="t" rotWithShape="0">
              <a:srgbClr val="000000">
                <a:alpha val="4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17" name="Google Shape;217;p1" descr="Game controller"/>
          <p:cNvPicPr preferRelativeResize="0"/>
          <p:nvPr/>
        </p:nvPicPr>
        <p:blipFill rotWithShape="1">
          <a:blip r:embed="rId5">
            <a:alphaModFix/>
          </a:blip>
          <a:srcRect/>
          <a:stretch/>
        </p:blipFill>
        <p:spPr>
          <a:xfrm>
            <a:off x="8718966" y="955591"/>
            <a:ext cx="2313899" cy="2313899"/>
          </a:xfrm>
          <a:prstGeom prst="rect">
            <a:avLst/>
          </a:prstGeom>
          <a:noFill/>
          <a:ln>
            <a:noFill/>
          </a:ln>
        </p:spPr>
      </p:pic>
      <p:pic>
        <p:nvPicPr>
          <p:cNvPr id="218" name="Google Shape;218;p1" descr="Animal Crossing Character Shop - My Nintendo Store - Nintendo Official Site"/>
          <p:cNvPicPr preferRelativeResize="0"/>
          <p:nvPr/>
        </p:nvPicPr>
        <p:blipFill rotWithShape="1">
          <a:blip r:embed="rId6">
            <a:alphaModFix/>
          </a:blip>
          <a:srcRect/>
          <a:stretch/>
        </p:blipFill>
        <p:spPr>
          <a:xfrm>
            <a:off x="8714925" y="3591224"/>
            <a:ext cx="2309956" cy="2309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700"/>
                                        <p:tgtEl>
                                          <p:spTgt spid="214"/>
                                        </p:tgtEl>
                                      </p:cBhvr>
                                    </p:animEffect>
                                  </p:childTnLst>
                                </p:cTn>
                              </p:par>
                              <p:par>
                                <p:cTn id="8" presetID="10" presetClass="entr" presetSubtype="0" fill="hold" nodeType="withEffect">
                                  <p:stCondLst>
                                    <p:cond delay="50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7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d8ebedda08_0_6"/>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Stardew Valley</a:t>
            </a:r>
            <a:endParaRPr/>
          </a:p>
        </p:txBody>
      </p:sp>
      <p:sp>
        <p:nvSpPr>
          <p:cNvPr id="287" name="Google Shape;287;g2d8ebedda08_0_6"/>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lnSpcReduction="10000"/>
          </a:bodyPr>
          <a:lstStyle/>
          <a:p>
            <a:pPr marL="0" lvl="0" indent="0" algn="l" rtl="0">
              <a:spcBef>
                <a:spcPts val="1000"/>
              </a:spcBef>
              <a:spcAft>
                <a:spcPts val="0"/>
              </a:spcAft>
              <a:buNone/>
            </a:pPr>
            <a:r>
              <a:rPr lang="en-US"/>
              <a:t>Run your own farm, and build a the community around it back to its former glory.</a:t>
            </a:r>
            <a:endParaRPr/>
          </a:p>
          <a:p>
            <a:pPr marL="0" lvl="0" indent="0" algn="l" rtl="0">
              <a:spcBef>
                <a:spcPts val="1000"/>
              </a:spcBef>
              <a:spcAft>
                <a:spcPts val="0"/>
              </a:spcAft>
              <a:buNone/>
            </a:pPr>
            <a:r>
              <a:rPr lang="en-US"/>
              <a:t>Plenty to see and do: Explore a vast cave, go fishing, customize your character, home and farm, learn to cook.</a:t>
            </a:r>
            <a:endParaRPr/>
          </a:p>
          <a:p>
            <a:pPr marL="0" lvl="0" indent="0" algn="l" rtl="0">
              <a:spcBef>
                <a:spcPts val="1000"/>
              </a:spcBef>
              <a:spcAft>
                <a:spcPts val="0"/>
              </a:spcAft>
              <a:buNone/>
            </a:pPr>
            <a:r>
              <a:rPr lang="en-US"/>
              <a:t>More than 30 unique characters to meet, and it’s possible to marry 12 of them.</a:t>
            </a:r>
            <a:endParaRPr/>
          </a:p>
          <a:p>
            <a:pPr marL="0" lvl="0" indent="0" algn="l" rtl="0">
              <a:spcBef>
                <a:spcPts val="1000"/>
              </a:spcBef>
              <a:spcAft>
                <a:spcPts val="0"/>
              </a:spcAft>
              <a:buNone/>
            </a:pPr>
            <a:r>
              <a:rPr lang="en-US"/>
              <a:t>Great for people that want to try to live the farming life in a relaxed atmosphere.</a:t>
            </a:r>
            <a:endParaRPr/>
          </a:p>
          <a:p>
            <a:pPr marL="0" lvl="0" indent="0" algn="l" rtl="0">
              <a:spcBef>
                <a:spcPts val="1000"/>
              </a:spcBef>
              <a:spcAft>
                <a:spcPts val="0"/>
              </a:spcAft>
              <a:buNone/>
            </a:pPr>
            <a:endParaRPr/>
          </a:p>
        </p:txBody>
      </p:sp>
      <p:pic>
        <p:nvPicPr>
          <p:cNvPr id="288" name="Google Shape;288;g2d8ebedda08_0_6"/>
          <p:cNvPicPr preferRelativeResize="0"/>
          <p:nvPr/>
        </p:nvPicPr>
        <p:blipFill rotWithShape="1">
          <a:blip r:embed="rId3">
            <a:alphaModFix/>
          </a:blip>
          <a:srcRect l="-350" t="760" r="349" b="-760"/>
          <a:stretch/>
        </p:blipFill>
        <p:spPr>
          <a:xfrm>
            <a:off x="7515050" y="618696"/>
            <a:ext cx="2907125" cy="1358750"/>
          </a:xfrm>
          <a:prstGeom prst="rect">
            <a:avLst/>
          </a:prstGeom>
          <a:noFill/>
          <a:ln>
            <a:noFill/>
          </a:ln>
        </p:spPr>
      </p:pic>
      <p:pic>
        <p:nvPicPr>
          <p:cNvPr id="289" name="Google Shape;289;g2d8ebedda08_0_6"/>
          <p:cNvPicPr preferRelativeResize="0"/>
          <p:nvPr/>
        </p:nvPicPr>
        <p:blipFill>
          <a:blip r:embed="rId4">
            <a:alphaModFix/>
          </a:blip>
          <a:stretch>
            <a:fillRect/>
          </a:stretch>
        </p:blipFill>
        <p:spPr>
          <a:xfrm>
            <a:off x="4709025" y="2129850"/>
            <a:ext cx="4506450" cy="2531125"/>
          </a:xfrm>
          <a:prstGeom prst="rect">
            <a:avLst/>
          </a:prstGeom>
          <a:noFill/>
          <a:ln>
            <a:noFill/>
          </a:ln>
        </p:spPr>
      </p:pic>
      <p:pic>
        <p:nvPicPr>
          <p:cNvPr id="290" name="Google Shape;290;g2d8ebedda08_0_6"/>
          <p:cNvPicPr preferRelativeResize="0"/>
          <p:nvPr/>
        </p:nvPicPr>
        <p:blipFill>
          <a:blip r:embed="rId5">
            <a:alphaModFix/>
          </a:blip>
          <a:stretch>
            <a:fillRect/>
          </a:stretch>
        </p:blipFill>
        <p:spPr>
          <a:xfrm>
            <a:off x="7755776" y="4063925"/>
            <a:ext cx="3823050" cy="2147275"/>
          </a:xfrm>
          <a:prstGeom prst="rect">
            <a:avLst/>
          </a:prstGeom>
          <a:noFill/>
          <a:ln>
            <a:noFill/>
          </a:ln>
        </p:spPr>
      </p:pic>
      <p:pic>
        <p:nvPicPr>
          <p:cNvPr id="291" name="Google Shape;291;g2d8ebedda08_0_6"/>
          <p:cNvPicPr preferRelativeResize="0"/>
          <p:nvPr/>
        </p:nvPicPr>
        <p:blipFill>
          <a:blip r:embed="rId6">
            <a:alphaModFix/>
          </a:blip>
          <a:stretch>
            <a:fillRect/>
          </a:stretch>
        </p:blipFill>
        <p:spPr>
          <a:xfrm>
            <a:off x="8339375" y="2215745"/>
            <a:ext cx="3290501" cy="1848175"/>
          </a:xfrm>
          <a:prstGeom prst="rect">
            <a:avLst/>
          </a:prstGeom>
          <a:noFill/>
          <a:ln>
            <a:noFill/>
          </a:ln>
        </p:spPr>
      </p:pic>
      <p:pic>
        <p:nvPicPr>
          <p:cNvPr id="292" name="Google Shape;292;g2d8ebedda08_0_6"/>
          <p:cNvPicPr preferRelativeResize="0"/>
          <p:nvPr/>
        </p:nvPicPr>
        <p:blipFill>
          <a:blip r:embed="rId7">
            <a:alphaModFix/>
          </a:blip>
          <a:stretch>
            <a:fillRect/>
          </a:stretch>
        </p:blipFill>
        <p:spPr>
          <a:xfrm>
            <a:off x="4964773" y="4568600"/>
            <a:ext cx="2924477" cy="1642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d8ebedda08_0_12"/>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Dinkum</a:t>
            </a:r>
            <a:endParaRPr/>
          </a:p>
        </p:txBody>
      </p:sp>
      <p:sp>
        <p:nvSpPr>
          <p:cNvPr id="298" name="Google Shape;298;g2d8ebedda08_0_12"/>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A cross between Animal Crossing and Stardew Valley, with an Australian theme.</a:t>
            </a:r>
            <a:endParaRPr/>
          </a:p>
          <a:p>
            <a:pPr marL="0" lvl="0" indent="0" algn="l" rtl="0">
              <a:spcBef>
                <a:spcPts val="1000"/>
              </a:spcBef>
              <a:spcAft>
                <a:spcPts val="0"/>
              </a:spcAft>
              <a:buNone/>
            </a:pPr>
            <a:r>
              <a:rPr lang="en-US"/>
              <a:t>Build up a farm and town and customize everything to be the way you want.</a:t>
            </a:r>
            <a:endParaRPr/>
          </a:p>
          <a:p>
            <a:pPr marL="0" lvl="0" indent="0" algn="l" rtl="0">
              <a:spcBef>
                <a:spcPts val="1000"/>
              </a:spcBef>
              <a:spcAft>
                <a:spcPts val="0"/>
              </a:spcAft>
              <a:buNone/>
            </a:pPr>
            <a:r>
              <a:rPr lang="en-US"/>
              <a:t>There’s relaxing ways to earn money as well, like bug catching, fishing and looking after animals like cows, chickens and giant wombats.</a:t>
            </a:r>
            <a:endParaRPr/>
          </a:p>
          <a:p>
            <a:pPr marL="0" lvl="0" indent="0" algn="l" rtl="0">
              <a:spcBef>
                <a:spcPts val="1000"/>
              </a:spcBef>
              <a:spcAft>
                <a:spcPts val="0"/>
              </a:spcAft>
              <a:buNone/>
            </a:pPr>
            <a:r>
              <a:rPr lang="en-US"/>
              <a:t>Good if you’ve tried the previous two and want something new.</a:t>
            </a:r>
            <a:endParaRPr/>
          </a:p>
        </p:txBody>
      </p:sp>
      <p:pic>
        <p:nvPicPr>
          <p:cNvPr id="299" name="Google Shape;299;g2d8ebedda08_0_12"/>
          <p:cNvPicPr preferRelativeResize="0"/>
          <p:nvPr/>
        </p:nvPicPr>
        <p:blipFill>
          <a:blip r:embed="rId3">
            <a:alphaModFix/>
          </a:blip>
          <a:stretch>
            <a:fillRect/>
          </a:stretch>
        </p:blipFill>
        <p:spPr>
          <a:xfrm>
            <a:off x="8050311" y="2304171"/>
            <a:ext cx="3789414" cy="2128388"/>
          </a:xfrm>
          <a:prstGeom prst="rect">
            <a:avLst/>
          </a:prstGeom>
          <a:noFill/>
          <a:ln>
            <a:noFill/>
          </a:ln>
        </p:spPr>
      </p:pic>
      <p:pic>
        <p:nvPicPr>
          <p:cNvPr id="300" name="Google Shape;300;g2d8ebedda08_0_12"/>
          <p:cNvPicPr preferRelativeResize="0"/>
          <p:nvPr/>
        </p:nvPicPr>
        <p:blipFill>
          <a:blip r:embed="rId4">
            <a:alphaModFix/>
          </a:blip>
          <a:stretch>
            <a:fillRect/>
          </a:stretch>
        </p:blipFill>
        <p:spPr>
          <a:xfrm>
            <a:off x="7556125" y="608450"/>
            <a:ext cx="2886575" cy="1349150"/>
          </a:xfrm>
          <a:prstGeom prst="rect">
            <a:avLst/>
          </a:prstGeom>
          <a:noFill/>
          <a:ln>
            <a:noFill/>
          </a:ln>
        </p:spPr>
      </p:pic>
      <p:pic>
        <p:nvPicPr>
          <p:cNvPr id="301" name="Google Shape;301;g2d8ebedda08_0_12"/>
          <p:cNvPicPr preferRelativeResize="0"/>
          <p:nvPr/>
        </p:nvPicPr>
        <p:blipFill>
          <a:blip r:embed="rId5">
            <a:alphaModFix/>
          </a:blip>
          <a:stretch>
            <a:fillRect/>
          </a:stretch>
        </p:blipFill>
        <p:spPr>
          <a:xfrm>
            <a:off x="4633025" y="2145700"/>
            <a:ext cx="4353701" cy="2445325"/>
          </a:xfrm>
          <a:prstGeom prst="rect">
            <a:avLst/>
          </a:prstGeom>
          <a:noFill/>
          <a:ln>
            <a:noFill/>
          </a:ln>
        </p:spPr>
      </p:pic>
      <p:pic>
        <p:nvPicPr>
          <p:cNvPr id="302" name="Google Shape;302;g2d8ebedda08_0_12"/>
          <p:cNvPicPr preferRelativeResize="0"/>
          <p:nvPr/>
        </p:nvPicPr>
        <p:blipFill>
          <a:blip r:embed="rId6">
            <a:alphaModFix/>
          </a:blip>
          <a:stretch>
            <a:fillRect/>
          </a:stretch>
        </p:blipFill>
        <p:spPr>
          <a:xfrm>
            <a:off x="4852748" y="4591025"/>
            <a:ext cx="3493487" cy="1962175"/>
          </a:xfrm>
          <a:prstGeom prst="rect">
            <a:avLst/>
          </a:prstGeom>
          <a:noFill/>
          <a:ln>
            <a:noFill/>
          </a:ln>
        </p:spPr>
      </p:pic>
      <p:pic>
        <p:nvPicPr>
          <p:cNvPr id="303" name="Google Shape;303;g2d8ebedda08_0_12"/>
          <p:cNvPicPr preferRelativeResize="0"/>
          <p:nvPr/>
        </p:nvPicPr>
        <p:blipFill>
          <a:blip r:embed="rId7">
            <a:alphaModFix/>
          </a:blip>
          <a:stretch>
            <a:fillRect/>
          </a:stretch>
        </p:blipFill>
        <p:spPr>
          <a:xfrm>
            <a:off x="8346235" y="4343050"/>
            <a:ext cx="3493486" cy="1962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d8ebedda08_0_41"/>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Sims</a:t>
            </a:r>
            <a:endParaRPr/>
          </a:p>
        </p:txBody>
      </p:sp>
      <p:sp>
        <p:nvSpPr>
          <p:cNvPr id="309" name="Google Shape;309;g2d8ebedda08_0_41"/>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Design your dream home.</a:t>
            </a:r>
            <a:endParaRPr/>
          </a:p>
          <a:p>
            <a:pPr marL="0" lvl="0" indent="0" algn="l" rtl="0">
              <a:spcBef>
                <a:spcPts val="1000"/>
              </a:spcBef>
              <a:spcAft>
                <a:spcPts val="0"/>
              </a:spcAft>
              <a:buNone/>
            </a:pPr>
            <a:r>
              <a:rPr lang="en-US"/>
              <a:t>Create families, neighbors and see how they interact together.</a:t>
            </a:r>
            <a:endParaRPr/>
          </a:p>
          <a:p>
            <a:pPr marL="0" lvl="0" indent="0" algn="l" rtl="0">
              <a:spcBef>
                <a:spcPts val="1000"/>
              </a:spcBef>
              <a:spcAft>
                <a:spcPts val="0"/>
              </a:spcAft>
              <a:buNone/>
            </a:pPr>
            <a:r>
              <a:rPr lang="en-US"/>
              <a:t>See how the choices and quirks you select for your sims affects their lives and the lives of those around them.</a:t>
            </a:r>
            <a:endParaRPr/>
          </a:p>
          <a:p>
            <a:pPr marL="0" lvl="0" indent="0" algn="l" rtl="0">
              <a:spcBef>
                <a:spcPts val="1000"/>
              </a:spcBef>
              <a:spcAft>
                <a:spcPts val="0"/>
              </a:spcAft>
              <a:buNone/>
            </a:pPr>
            <a:r>
              <a:rPr lang="en-US"/>
              <a:t>Good for people who want to try working with different family or friend dynamics.</a:t>
            </a:r>
            <a:endParaRPr/>
          </a:p>
          <a:p>
            <a:pPr marL="0" lvl="0" indent="0" algn="l" rtl="0">
              <a:spcBef>
                <a:spcPts val="1000"/>
              </a:spcBef>
              <a:spcAft>
                <a:spcPts val="0"/>
              </a:spcAft>
              <a:buNone/>
            </a:pPr>
            <a:r>
              <a:rPr lang="en-US"/>
              <a:t>Proven to be have potential as a engaging and flexible approach to providing therapeutic treatment for maltreated youth.</a:t>
            </a:r>
            <a:endParaRPr/>
          </a:p>
        </p:txBody>
      </p:sp>
      <p:pic>
        <p:nvPicPr>
          <p:cNvPr id="310" name="Google Shape;310;g2d8ebedda08_0_41"/>
          <p:cNvPicPr preferRelativeResize="0"/>
          <p:nvPr/>
        </p:nvPicPr>
        <p:blipFill>
          <a:blip r:embed="rId3">
            <a:alphaModFix/>
          </a:blip>
          <a:stretch>
            <a:fillRect/>
          </a:stretch>
        </p:blipFill>
        <p:spPr>
          <a:xfrm>
            <a:off x="7484250" y="608446"/>
            <a:ext cx="2937925" cy="1373150"/>
          </a:xfrm>
          <a:prstGeom prst="rect">
            <a:avLst/>
          </a:prstGeom>
          <a:noFill/>
          <a:ln>
            <a:noFill/>
          </a:ln>
        </p:spPr>
      </p:pic>
      <p:pic>
        <p:nvPicPr>
          <p:cNvPr id="311" name="Google Shape;311;g2d8ebedda08_0_41"/>
          <p:cNvPicPr preferRelativeResize="0"/>
          <p:nvPr/>
        </p:nvPicPr>
        <p:blipFill>
          <a:blip r:embed="rId4">
            <a:alphaModFix/>
          </a:blip>
          <a:stretch>
            <a:fillRect/>
          </a:stretch>
        </p:blipFill>
        <p:spPr>
          <a:xfrm>
            <a:off x="4709025" y="2133999"/>
            <a:ext cx="4520524" cy="2539025"/>
          </a:xfrm>
          <a:prstGeom prst="rect">
            <a:avLst/>
          </a:prstGeom>
          <a:noFill/>
          <a:ln>
            <a:noFill/>
          </a:ln>
        </p:spPr>
      </p:pic>
      <p:pic>
        <p:nvPicPr>
          <p:cNvPr id="312" name="Google Shape;312;g2d8ebedda08_0_41"/>
          <p:cNvPicPr preferRelativeResize="0"/>
          <p:nvPr/>
        </p:nvPicPr>
        <p:blipFill>
          <a:blip r:embed="rId5">
            <a:alphaModFix/>
          </a:blip>
          <a:stretch>
            <a:fillRect/>
          </a:stretch>
        </p:blipFill>
        <p:spPr>
          <a:xfrm>
            <a:off x="7877348" y="4408125"/>
            <a:ext cx="2857500" cy="1600200"/>
          </a:xfrm>
          <a:prstGeom prst="rect">
            <a:avLst/>
          </a:prstGeom>
          <a:noFill/>
          <a:ln>
            <a:noFill/>
          </a:ln>
        </p:spPr>
      </p:pic>
      <p:pic>
        <p:nvPicPr>
          <p:cNvPr id="313" name="Google Shape;313;g2d8ebedda08_0_41" descr="Sims 4 Life &amp; Death Expansion Pack Review: Teen Vogue Tries | Teen Vogue"/>
          <p:cNvPicPr preferRelativeResize="0"/>
          <p:nvPr/>
        </p:nvPicPr>
        <p:blipFill>
          <a:blip r:embed="rId6">
            <a:alphaModFix/>
          </a:blip>
          <a:stretch>
            <a:fillRect/>
          </a:stretch>
        </p:blipFill>
        <p:spPr>
          <a:xfrm>
            <a:off x="4750975" y="4408125"/>
            <a:ext cx="3126374" cy="1759100"/>
          </a:xfrm>
          <a:prstGeom prst="rect">
            <a:avLst/>
          </a:prstGeom>
          <a:noFill/>
          <a:ln>
            <a:noFill/>
          </a:ln>
        </p:spPr>
      </p:pic>
      <p:pic>
        <p:nvPicPr>
          <p:cNvPr id="314" name="Google Shape;314;g2d8ebedda08_0_41"/>
          <p:cNvPicPr preferRelativeResize="0"/>
          <p:nvPr/>
        </p:nvPicPr>
        <p:blipFill>
          <a:blip r:embed="rId7">
            <a:alphaModFix/>
          </a:blip>
          <a:stretch>
            <a:fillRect/>
          </a:stretch>
        </p:blipFill>
        <p:spPr>
          <a:xfrm>
            <a:off x="8377425" y="2568500"/>
            <a:ext cx="3270451" cy="1839625"/>
          </a:xfrm>
          <a:prstGeom prst="rect">
            <a:avLst/>
          </a:prstGeom>
          <a:noFill/>
          <a:ln>
            <a:noFill/>
          </a:ln>
        </p:spPr>
      </p:pic>
      <p:sp>
        <p:nvSpPr>
          <p:cNvPr id="315" name="Google Shape;315;g2d8ebedda08_0_41"/>
          <p:cNvSpPr txBox="1"/>
          <p:nvPr/>
        </p:nvSpPr>
        <p:spPr>
          <a:xfrm>
            <a:off x="680325" y="6221475"/>
            <a:ext cx="110775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Trebuchet MS"/>
                <a:ea typeface="Trebuchet MS"/>
                <a:cs typeface="Trebuchet MS"/>
                <a:sym typeface="Trebuchet MS"/>
                <a:hlinkClick r:id="rId8"/>
              </a:rPr>
              <a:t>Utilising a computer game as a therapeutic intervention for youth in residential care: Some preliminary findings on use and acceptability - ScienceDirect</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d95dc763cc_0_5"/>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Cozy gaming and online communities</a:t>
            </a:r>
            <a:endParaRPr/>
          </a:p>
        </p:txBody>
      </p:sp>
      <p:sp>
        <p:nvSpPr>
          <p:cNvPr id="321" name="Google Shape;321;g2d95dc763cc_0_5"/>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a:t>Since the pandemic ended, the r/cozygamers subreddit has grown to over 246,000 members, and many similar subreddits have opened since.</a:t>
            </a:r>
            <a:endParaRPr/>
          </a:p>
          <a:p>
            <a:pPr marL="0" lvl="0" indent="0" algn="l" rtl="0">
              <a:spcBef>
                <a:spcPts val="1000"/>
              </a:spcBef>
              <a:spcAft>
                <a:spcPts val="0"/>
              </a:spcAft>
              <a:buNone/>
            </a:pPr>
            <a:endParaRPr/>
          </a:p>
          <a:p>
            <a:pPr marL="0" lvl="0" indent="0" algn="l" rtl="0">
              <a:spcBef>
                <a:spcPts val="1000"/>
              </a:spcBef>
              <a:spcAft>
                <a:spcPts val="0"/>
              </a:spcAft>
              <a:buNone/>
            </a:pPr>
            <a:r>
              <a:rPr lang="en-US"/>
              <a:t>These groups are full of people from diverse backgrounds, and cozy games are played by hundreds of thousands of people around the world.</a:t>
            </a:r>
            <a:endParaRPr/>
          </a:p>
          <a:p>
            <a:pPr marL="0" lvl="0" indent="0" algn="l" rtl="0">
              <a:spcBef>
                <a:spcPts val="1000"/>
              </a:spcBef>
              <a:spcAft>
                <a:spcPts val="0"/>
              </a:spcAft>
              <a:buNone/>
            </a:pPr>
            <a:endParaRPr/>
          </a:p>
          <a:p>
            <a:pPr marL="0" lvl="0" indent="0" algn="l" rtl="0">
              <a:spcBef>
                <a:spcPts val="1000"/>
              </a:spcBef>
              <a:spcAft>
                <a:spcPts val="0"/>
              </a:spcAft>
              <a:buNone/>
            </a:pPr>
            <a:r>
              <a:rPr lang="en-US"/>
              <a:t>Groups like these are all about spreading positivity and gratefulness. You can appreciate other gamers art and designs, and share your own and get feedback</a:t>
            </a:r>
            <a:endParaRPr/>
          </a:p>
          <a:p>
            <a:pPr marL="0" lvl="0" indent="0" algn="l" rtl="0">
              <a:spcBef>
                <a:spcPts val="1000"/>
              </a:spcBef>
              <a:spcAft>
                <a:spcPts val="0"/>
              </a:spcAft>
              <a:buNone/>
            </a:pPr>
            <a:endParaRPr/>
          </a:p>
        </p:txBody>
      </p:sp>
      <p:sp>
        <p:nvSpPr>
          <p:cNvPr id="322" name="Google Shape;322;g2d95dc763cc_0_5"/>
          <p:cNvSpPr txBox="1"/>
          <p:nvPr/>
        </p:nvSpPr>
        <p:spPr>
          <a:xfrm>
            <a:off x="698125" y="6118825"/>
            <a:ext cx="102459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hlink"/>
                </a:solidFill>
                <a:latin typeface="Trebuchet MS"/>
                <a:ea typeface="Trebuchet MS"/>
                <a:cs typeface="Trebuchet MS"/>
                <a:sym typeface="Trebuchet MS"/>
                <a:hlinkClick r:id="rId3"/>
              </a:rPr>
              <a:t>https://www.rollingstone.com/culture/rs-gaming/what-are-cozy-games-online-community-1235032742/</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339ae4b8bde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Cozy gaming and online communities</a:t>
            </a:r>
            <a:endParaRPr/>
          </a:p>
        </p:txBody>
      </p:sp>
      <p:sp>
        <p:nvSpPr>
          <p:cNvPr id="328" name="Google Shape;328;g339ae4b8bde_0_0"/>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605"/>
              <a:buNone/>
            </a:pPr>
            <a:r>
              <a:rPr lang="en-US" sz="2220" u="sng"/>
              <a:t>Reddit groups:</a:t>
            </a:r>
            <a:endParaRPr sz="2220" u="sng"/>
          </a:p>
          <a:p>
            <a:pPr marL="0" lvl="0" indent="0" algn="l" rtl="0">
              <a:lnSpc>
                <a:spcPct val="80000"/>
              </a:lnSpc>
              <a:spcBef>
                <a:spcPts val="1000"/>
              </a:spcBef>
              <a:spcAft>
                <a:spcPts val="0"/>
              </a:spcAft>
              <a:buSzPts val="605"/>
              <a:buNone/>
            </a:pPr>
            <a:r>
              <a:rPr lang="en-US" sz="2220" u="sng">
                <a:solidFill>
                  <a:schemeClr val="hlink"/>
                </a:solidFill>
                <a:hlinkClick r:id="rId3"/>
              </a:rPr>
              <a:t>r/CozyGamers</a:t>
            </a:r>
            <a:r>
              <a:rPr lang="en-US" sz="2220"/>
              <a:t> - As mentioned previously</a:t>
            </a:r>
            <a:endParaRPr sz="2220"/>
          </a:p>
          <a:p>
            <a:pPr marL="0" lvl="0" indent="0" algn="l" rtl="0">
              <a:lnSpc>
                <a:spcPct val="80000"/>
              </a:lnSpc>
              <a:spcBef>
                <a:spcPts val="1000"/>
              </a:spcBef>
              <a:spcAft>
                <a:spcPts val="0"/>
              </a:spcAft>
              <a:buSzPts val="605"/>
              <a:buNone/>
            </a:pPr>
            <a:r>
              <a:rPr lang="en-US" sz="2220" u="sng">
                <a:solidFill>
                  <a:schemeClr val="hlink"/>
                </a:solidFill>
                <a:hlinkClick r:id="rId4"/>
              </a:rPr>
              <a:t>r/patientgamers</a:t>
            </a:r>
            <a:r>
              <a:rPr lang="en-US" sz="2220"/>
              <a:t>  - Usually gamers that play older games on sale, usually pretty chill to talk to</a:t>
            </a:r>
            <a:endParaRPr sz="2220"/>
          </a:p>
          <a:p>
            <a:pPr marL="0" lvl="0" indent="0" algn="l" rtl="0">
              <a:lnSpc>
                <a:spcPct val="80000"/>
              </a:lnSpc>
              <a:spcBef>
                <a:spcPts val="1000"/>
              </a:spcBef>
              <a:spcAft>
                <a:spcPts val="0"/>
              </a:spcAft>
              <a:buSzPts val="605"/>
              <a:buNone/>
            </a:pPr>
            <a:r>
              <a:rPr lang="en-US" sz="2220" u="sng">
                <a:solidFill>
                  <a:schemeClr val="hlink"/>
                </a:solidFill>
                <a:hlinkClick r:id="rId5"/>
              </a:rPr>
              <a:t>r/cozygames</a:t>
            </a:r>
            <a:r>
              <a:rPr lang="en-US" sz="2220"/>
              <a:t> – A less popular version of r/CozyGamers</a:t>
            </a:r>
            <a:endParaRPr sz="2220"/>
          </a:p>
          <a:p>
            <a:pPr marL="0" lvl="0" indent="0" algn="l" rtl="0">
              <a:lnSpc>
                <a:spcPct val="80000"/>
              </a:lnSpc>
              <a:spcBef>
                <a:spcPts val="1000"/>
              </a:spcBef>
              <a:spcAft>
                <a:spcPts val="0"/>
              </a:spcAft>
              <a:buSzPts val="605"/>
              <a:buNone/>
            </a:pPr>
            <a:r>
              <a:rPr lang="en-US" sz="2220"/>
              <a:t>Pretty much any game you’re into will have its own subreddit</a:t>
            </a:r>
            <a:endParaRPr sz="2220"/>
          </a:p>
          <a:p>
            <a:pPr marL="0" lvl="0" indent="0" algn="l" rtl="0">
              <a:lnSpc>
                <a:spcPct val="80000"/>
              </a:lnSpc>
              <a:spcBef>
                <a:spcPts val="1000"/>
              </a:spcBef>
              <a:spcAft>
                <a:spcPts val="0"/>
              </a:spcAft>
              <a:buSzPts val="605"/>
              <a:buNone/>
            </a:pPr>
            <a:r>
              <a:rPr lang="en-US" sz="2220" u="sng"/>
              <a:t>TikTok:</a:t>
            </a:r>
            <a:endParaRPr sz="2220" u="sng"/>
          </a:p>
          <a:p>
            <a:pPr marL="0" lvl="0" indent="0" algn="l" rtl="0">
              <a:lnSpc>
                <a:spcPct val="80000"/>
              </a:lnSpc>
              <a:spcBef>
                <a:spcPts val="1000"/>
              </a:spcBef>
              <a:spcAft>
                <a:spcPts val="0"/>
              </a:spcAft>
              <a:buSzPts val="605"/>
              <a:buNone/>
            </a:pPr>
            <a:r>
              <a:rPr lang="en-US" sz="2220" u="sng">
                <a:solidFill>
                  <a:schemeClr val="hlink"/>
                </a:solidFill>
                <a:hlinkClick r:id="rId6"/>
              </a:rPr>
              <a:t>TikTok has a Cozy Games Topic here.</a:t>
            </a:r>
            <a:endParaRPr sz="222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dcf8656b05_0_1"/>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Cozy gaming and online communities</a:t>
            </a:r>
            <a:endParaRPr/>
          </a:p>
        </p:txBody>
      </p:sp>
      <p:sp>
        <p:nvSpPr>
          <p:cNvPr id="334" name="Google Shape;334;g2dcf8656b05_0_1"/>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605"/>
              <a:buNone/>
            </a:pPr>
            <a:r>
              <a:rPr lang="en-US" sz="2220" u="sng"/>
              <a:t>Steam Groups: </a:t>
            </a:r>
            <a:endParaRPr sz="2220" u="sng"/>
          </a:p>
          <a:p>
            <a:pPr marL="0" lvl="0" indent="0" algn="l" rtl="0">
              <a:lnSpc>
                <a:spcPct val="80000"/>
              </a:lnSpc>
              <a:spcBef>
                <a:spcPts val="1000"/>
              </a:spcBef>
              <a:spcAft>
                <a:spcPts val="0"/>
              </a:spcAft>
              <a:buSzPts val="605"/>
              <a:buNone/>
            </a:pPr>
            <a:r>
              <a:rPr lang="en-US" sz="2220" u="sng">
                <a:solidFill>
                  <a:schemeClr val="hlink"/>
                </a:solidFill>
                <a:hlinkClick r:id="rId3"/>
              </a:rPr>
              <a:t>https://steamcommunity.com/groups/_wholesomegames</a:t>
            </a:r>
            <a:r>
              <a:rPr lang="en-US" sz="2220"/>
              <a:t> - Wholesome games group, similar to cozy games, updated often and with over 7.8K+ members</a:t>
            </a:r>
            <a:endParaRPr sz="2220"/>
          </a:p>
          <a:p>
            <a:pPr marL="0" lvl="0" indent="0" algn="l" rtl="0">
              <a:lnSpc>
                <a:spcPct val="80000"/>
              </a:lnSpc>
              <a:spcBef>
                <a:spcPts val="1000"/>
              </a:spcBef>
              <a:spcAft>
                <a:spcPts val="0"/>
              </a:spcAft>
              <a:buSzPts val="605"/>
              <a:buNone/>
            </a:pPr>
            <a:r>
              <a:rPr lang="en-US" sz="2220" u="sng">
                <a:solidFill>
                  <a:schemeClr val="hlink"/>
                </a:solidFill>
                <a:hlinkClick r:id="rId4"/>
              </a:rPr>
              <a:t>https://steamcommunity.com/groups/reddit-cozy-gamers</a:t>
            </a:r>
            <a:r>
              <a:rPr lang="en-US" sz="2220"/>
              <a:t> – The Steam group for r/CozyGamers – Over 380+ members at time of writing</a:t>
            </a:r>
            <a:endParaRPr sz="2220"/>
          </a:p>
          <a:p>
            <a:pPr marL="0" lvl="0" indent="0" algn="l" rtl="0">
              <a:lnSpc>
                <a:spcPct val="80000"/>
              </a:lnSpc>
              <a:spcBef>
                <a:spcPts val="1000"/>
              </a:spcBef>
              <a:spcAft>
                <a:spcPts val="0"/>
              </a:spcAft>
              <a:buSzPts val="605"/>
              <a:buNone/>
            </a:pPr>
            <a:r>
              <a:rPr lang="en-US" sz="2220" u="sng"/>
              <a:t>Facebook groups:</a:t>
            </a:r>
            <a:endParaRPr sz="2220" u="sng"/>
          </a:p>
          <a:p>
            <a:pPr marL="0" lvl="0" indent="0" algn="l" rtl="0">
              <a:lnSpc>
                <a:spcPct val="80000"/>
              </a:lnSpc>
              <a:spcBef>
                <a:spcPts val="1000"/>
              </a:spcBef>
              <a:spcAft>
                <a:spcPts val="0"/>
              </a:spcAft>
              <a:buSzPts val="605"/>
              <a:buNone/>
            </a:pPr>
            <a:r>
              <a:rPr lang="en-US" sz="2220" u="sng">
                <a:solidFill>
                  <a:schemeClr val="hlink"/>
                </a:solidFill>
                <a:hlinkClick r:id="rId5"/>
              </a:rPr>
              <a:t>https://www.facebook.com/groups/cozygamer/</a:t>
            </a:r>
            <a:r>
              <a:rPr lang="en-US" sz="2220"/>
              <a:t> — A facebook group that talks about cozy games. 380K+ members. Also has its own discord server</a:t>
            </a:r>
            <a:endParaRPr sz="2220"/>
          </a:p>
          <a:p>
            <a:pPr marL="0" lvl="0" indent="0" algn="l" rtl="0">
              <a:lnSpc>
                <a:spcPct val="80000"/>
              </a:lnSpc>
              <a:spcBef>
                <a:spcPts val="1000"/>
              </a:spcBef>
              <a:spcAft>
                <a:spcPts val="0"/>
              </a:spcAft>
              <a:buSzPts val="605"/>
              <a:buNone/>
            </a:pPr>
            <a:endParaRPr sz="192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39ae4b8bde_0_11"/>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Cozy Game Online Community Examples</a:t>
            </a:r>
            <a:endParaRPr/>
          </a:p>
        </p:txBody>
      </p:sp>
      <p:pic>
        <p:nvPicPr>
          <p:cNvPr id="340" name="Google Shape;340;g339ae4b8bde_0_11"/>
          <p:cNvPicPr preferRelativeResize="0"/>
          <p:nvPr/>
        </p:nvPicPr>
        <p:blipFill>
          <a:blip r:embed="rId3">
            <a:alphaModFix/>
          </a:blip>
          <a:stretch>
            <a:fillRect/>
          </a:stretch>
        </p:blipFill>
        <p:spPr>
          <a:xfrm>
            <a:off x="6147962" y="2063550"/>
            <a:ext cx="2724290" cy="3574325"/>
          </a:xfrm>
          <a:prstGeom prst="rect">
            <a:avLst/>
          </a:prstGeom>
          <a:noFill/>
          <a:ln>
            <a:noFill/>
          </a:ln>
        </p:spPr>
      </p:pic>
      <p:pic>
        <p:nvPicPr>
          <p:cNvPr id="341" name="Google Shape;341;g339ae4b8bde_0_11"/>
          <p:cNvPicPr preferRelativeResize="0"/>
          <p:nvPr/>
        </p:nvPicPr>
        <p:blipFill>
          <a:blip r:embed="rId4">
            <a:alphaModFix/>
          </a:blip>
          <a:stretch>
            <a:fillRect/>
          </a:stretch>
        </p:blipFill>
        <p:spPr>
          <a:xfrm>
            <a:off x="152400" y="1986525"/>
            <a:ext cx="4046575" cy="2695850"/>
          </a:xfrm>
          <a:prstGeom prst="rect">
            <a:avLst/>
          </a:prstGeom>
          <a:noFill/>
          <a:ln>
            <a:noFill/>
          </a:ln>
        </p:spPr>
      </p:pic>
      <p:pic>
        <p:nvPicPr>
          <p:cNvPr id="342" name="Google Shape;342;g339ae4b8bde_0_11"/>
          <p:cNvPicPr preferRelativeResize="0"/>
          <p:nvPr/>
        </p:nvPicPr>
        <p:blipFill>
          <a:blip r:embed="rId5">
            <a:alphaModFix/>
          </a:blip>
          <a:stretch>
            <a:fillRect/>
          </a:stretch>
        </p:blipFill>
        <p:spPr>
          <a:xfrm>
            <a:off x="3078476" y="2063550"/>
            <a:ext cx="3069476" cy="4116875"/>
          </a:xfrm>
          <a:prstGeom prst="rect">
            <a:avLst/>
          </a:prstGeom>
          <a:noFill/>
          <a:ln>
            <a:noFill/>
          </a:ln>
        </p:spPr>
      </p:pic>
      <p:pic>
        <p:nvPicPr>
          <p:cNvPr id="343" name="Google Shape;343;g339ae4b8bde_0_11"/>
          <p:cNvPicPr preferRelativeResize="0"/>
          <p:nvPr/>
        </p:nvPicPr>
        <p:blipFill>
          <a:blip r:embed="rId6">
            <a:alphaModFix/>
          </a:blip>
          <a:stretch>
            <a:fillRect/>
          </a:stretch>
        </p:blipFill>
        <p:spPr>
          <a:xfrm>
            <a:off x="7504775" y="2010475"/>
            <a:ext cx="4452524" cy="1721550"/>
          </a:xfrm>
          <a:prstGeom prst="rect">
            <a:avLst/>
          </a:prstGeom>
          <a:noFill/>
          <a:ln>
            <a:noFill/>
          </a:ln>
        </p:spPr>
      </p:pic>
      <p:pic>
        <p:nvPicPr>
          <p:cNvPr id="344" name="Google Shape;344;g339ae4b8bde_0_11"/>
          <p:cNvPicPr preferRelativeResize="0"/>
          <p:nvPr/>
        </p:nvPicPr>
        <p:blipFill>
          <a:blip r:embed="rId7">
            <a:alphaModFix/>
          </a:blip>
          <a:stretch>
            <a:fillRect/>
          </a:stretch>
        </p:blipFill>
        <p:spPr>
          <a:xfrm>
            <a:off x="8872247" y="3199925"/>
            <a:ext cx="2896250" cy="3574325"/>
          </a:xfrm>
          <a:prstGeom prst="rect">
            <a:avLst/>
          </a:prstGeom>
          <a:noFill/>
          <a:ln>
            <a:noFill/>
          </a:ln>
        </p:spPr>
      </p:pic>
      <p:pic>
        <p:nvPicPr>
          <p:cNvPr id="345" name="Google Shape;345;g339ae4b8bde_0_11"/>
          <p:cNvPicPr preferRelativeResize="0"/>
          <p:nvPr/>
        </p:nvPicPr>
        <p:blipFill>
          <a:blip r:embed="rId8">
            <a:alphaModFix/>
          </a:blip>
          <a:stretch>
            <a:fillRect/>
          </a:stretch>
        </p:blipFill>
        <p:spPr>
          <a:xfrm>
            <a:off x="152400" y="4682375"/>
            <a:ext cx="3069475" cy="13541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3b99f7b881_0_7"/>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Gaming Community - PAX EAST              </a:t>
            </a:r>
            <a:endParaRPr/>
          </a:p>
        </p:txBody>
      </p:sp>
      <p:sp>
        <p:nvSpPr>
          <p:cNvPr id="351" name="Google Shape;351;g33b99f7b881_0_7"/>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sz="2200" b="1"/>
              <a:t>PAX East</a:t>
            </a:r>
            <a:r>
              <a:rPr lang="en-US" sz="2200"/>
              <a:t> is a celebration of gaming and gaming culture featuring thought-provoking panels, a massive expo hall filled with the best publishers and studios!</a:t>
            </a:r>
            <a:endParaRPr sz="2200"/>
          </a:p>
          <a:p>
            <a:pPr marL="0" lvl="0" indent="0" algn="l" rtl="0">
              <a:spcBef>
                <a:spcPts val="1000"/>
              </a:spcBef>
              <a:spcAft>
                <a:spcPts val="0"/>
              </a:spcAft>
              <a:buNone/>
            </a:pPr>
            <a:endParaRPr sz="2200"/>
          </a:p>
          <a:p>
            <a:pPr marL="0" lvl="0" indent="0" algn="l" rtl="0">
              <a:spcBef>
                <a:spcPts val="1000"/>
              </a:spcBef>
              <a:spcAft>
                <a:spcPts val="0"/>
              </a:spcAft>
              <a:buNone/>
            </a:pPr>
            <a:endParaRPr sz="2200"/>
          </a:p>
          <a:p>
            <a:pPr marL="0" lvl="0" indent="0" algn="l" rtl="0">
              <a:spcBef>
                <a:spcPts val="1000"/>
              </a:spcBef>
              <a:spcAft>
                <a:spcPts val="0"/>
              </a:spcAft>
              <a:buNone/>
            </a:pPr>
            <a:r>
              <a:rPr lang="en-US" sz="2200"/>
              <a:t>When gamers meet in person after primarily interacting online, it can feel like a surreal experience, often filled with a mix of excitement, familiarity, and a bit of awkwardness.</a:t>
            </a:r>
            <a:endParaRPr sz="2200"/>
          </a:p>
          <a:p>
            <a:pPr marL="0" lvl="0" indent="0" algn="l" rtl="0">
              <a:spcBef>
                <a:spcPts val="1000"/>
              </a:spcBef>
              <a:spcAft>
                <a:spcPts val="0"/>
              </a:spcAft>
              <a:buNone/>
            </a:pPr>
            <a:endParaRPr sz="1350">
              <a:solidFill>
                <a:srgbClr val="001D35"/>
              </a:solidFill>
              <a:highlight>
                <a:srgbClr val="FFFFFF"/>
              </a:highlight>
              <a:latin typeface="Roboto"/>
              <a:ea typeface="Roboto"/>
              <a:cs typeface="Roboto"/>
              <a:sym typeface="Roboto"/>
            </a:endParaRPr>
          </a:p>
          <a:p>
            <a:pPr marL="0" lvl="0" indent="0" algn="l" rtl="0">
              <a:spcBef>
                <a:spcPts val="1000"/>
              </a:spcBef>
              <a:spcAft>
                <a:spcPts val="0"/>
              </a:spcAft>
              <a:buNone/>
            </a:pPr>
            <a:endParaRPr sz="1350">
              <a:solidFill>
                <a:srgbClr val="001D35"/>
              </a:solidFill>
              <a:highlight>
                <a:srgbClr val="FFFFFF"/>
              </a:highlight>
              <a:latin typeface="Roboto"/>
              <a:ea typeface="Roboto"/>
              <a:cs typeface="Roboto"/>
              <a:sym typeface="Roboto"/>
            </a:endParaRPr>
          </a:p>
          <a:p>
            <a:pPr marL="0" lvl="0" indent="0" algn="l" rtl="0">
              <a:spcBef>
                <a:spcPts val="1000"/>
              </a:spcBef>
              <a:spcAft>
                <a:spcPts val="0"/>
              </a:spcAft>
              <a:buNone/>
            </a:pPr>
            <a:endParaRPr sz="1350">
              <a:solidFill>
                <a:srgbClr val="001D35"/>
              </a:solidFill>
              <a:highlight>
                <a:srgbClr val="FFFFFF"/>
              </a:highlight>
              <a:latin typeface="Roboto"/>
              <a:ea typeface="Roboto"/>
              <a:cs typeface="Roboto"/>
              <a:sym typeface="Roboto"/>
            </a:endParaRPr>
          </a:p>
          <a:p>
            <a:pPr marL="0" lvl="0" indent="0" algn="l" rtl="0">
              <a:spcBef>
                <a:spcPts val="1000"/>
              </a:spcBef>
              <a:spcAft>
                <a:spcPts val="0"/>
              </a:spcAft>
              <a:buNone/>
            </a:pPr>
            <a:endParaRPr sz="1350">
              <a:solidFill>
                <a:srgbClr val="001D35"/>
              </a:solidFill>
              <a:highlight>
                <a:srgbClr val="FFFFFF"/>
              </a:highlight>
              <a:latin typeface="Roboto"/>
              <a:ea typeface="Roboto"/>
              <a:cs typeface="Roboto"/>
              <a:sym typeface="Roboto"/>
            </a:endParaRPr>
          </a:p>
        </p:txBody>
      </p:sp>
      <p:pic>
        <p:nvPicPr>
          <p:cNvPr id="352" name="Google Shape;352;g33b99f7b881_0_7"/>
          <p:cNvPicPr preferRelativeResize="0"/>
          <p:nvPr/>
        </p:nvPicPr>
        <p:blipFill>
          <a:blip r:embed="rId3">
            <a:alphaModFix/>
          </a:blip>
          <a:stretch>
            <a:fillRect/>
          </a:stretch>
        </p:blipFill>
        <p:spPr>
          <a:xfrm>
            <a:off x="7995625" y="605200"/>
            <a:ext cx="2426050" cy="1364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dcf8656b05_0_58"/>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Gaming Community - PAX EAST              </a:t>
            </a:r>
            <a:endParaRPr/>
          </a:p>
        </p:txBody>
      </p:sp>
      <p:sp>
        <p:nvSpPr>
          <p:cNvPr id="358" name="Google Shape;358;g2dcf8656b05_0_58"/>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fontScale="77500" lnSpcReduction="10000"/>
          </a:bodyPr>
          <a:lstStyle/>
          <a:p>
            <a:pPr marL="0" lvl="0" indent="0" algn="l" rtl="0">
              <a:spcBef>
                <a:spcPts val="1000"/>
              </a:spcBef>
              <a:spcAft>
                <a:spcPts val="0"/>
              </a:spcAft>
              <a:buNone/>
            </a:pPr>
            <a:r>
              <a:rPr lang="en-US" sz="2182">
                <a:latin typeface="Roboto"/>
                <a:ea typeface="Roboto"/>
                <a:cs typeface="Roboto"/>
                <a:sym typeface="Roboto"/>
              </a:rPr>
              <a:t>Meeting people at PAX East:</a:t>
            </a:r>
            <a:endParaRPr sz="2182">
              <a:latin typeface="Roboto"/>
              <a:ea typeface="Roboto"/>
              <a:cs typeface="Roboto"/>
              <a:sym typeface="Roboto"/>
            </a:endParaRPr>
          </a:p>
          <a:p>
            <a:pPr marL="457200" lvl="0" indent="-335982" algn="l" rtl="0">
              <a:spcBef>
                <a:spcPts val="1000"/>
              </a:spcBef>
              <a:spcAft>
                <a:spcPts val="0"/>
              </a:spcAft>
              <a:buSzPct val="100000"/>
              <a:buFont typeface="Roboto"/>
              <a:buChar char="•"/>
            </a:pPr>
            <a:r>
              <a:rPr lang="en-US" sz="2182">
                <a:latin typeface="Roboto"/>
                <a:ea typeface="Roboto"/>
                <a:cs typeface="Roboto"/>
                <a:sym typeface="Roboto"/>
              </a:rPr>
              <a:t>There’s a great service  called LFG (Looking For Group) that Pax East offers where you choose a board game you want to play and offer to play it with other people. You can look for other people that are looking for a group as well. </a:t>
            </a:r>
            <a:endParaRPr sz="2182">
              <a:latin typeface="Roboto"/>
              <a:ea typeface="Roboto"/>
              <a:cs typeface="Roboto"/>
              <a:sym typeface="Roboto"/>
            </a:endParaRPr>
          </a:p>
          <a:p>
            <a:pPr marL="0" lvl="0" indent="0" algn="l" rtl="0">
              <a:spcBef>
                <a:spcPts val="1000"/>
              </a:spcBef>
              <a:spcAft>
                <a:spcPts val="0"/>
              </a:spcAft>
              <a:buNone/>
            </a:pPr>
            <a:r>
              <a:rPr lang="en-US" sz="2182">
                <a:latin typeface="Roboto"/>
                <a:ea typeface="Roboto"/>
                <a:cs typeface="Roboto"/>
                <a:sym typeface="Roboto"/>
              </a:rPr>
              <a:t>There’s lots of great ways to meet people at Pax. </a:t>
            </a:r>
            <a:endParaRPr sz="2182">
              <a:latin typeface="Roboto"/>
              <a:ea typeface="Roboto"/>
              <a:cs typeface="Roboto"/>
              <a:sym typeface="Roboto"/>
            </a:endParaRPr>
          </a:p>
          <a:p>
            <a:pPr marL="457200" lvl="0" indent="-335982" algn="l" rtl="0">
              <a:spcBef>
                <a:spcPts val="1000"/>
              </a:spcBef>
              <a:spcAft>
                <a:spcPts val="0"/>
              </a:spcAft>
              <a:buSzPct val="100000"/>
              <a:buFont typeface="Roboto"/>
              <a:buChar char="•"/>
            </a:pPr>
            <a:r>
              <a:rPr lang="en-US" sz="2182">
                <a:latin typeface="Roboto"/>
                <a:ea typeface="Roboto"/>
                <a:cs typeface="Roboto"/>
                <a:sym typeface="Roboto"/>
              </a:rPr>
              <a:t>Talk to others in line for games you’re interested in.</a:t>
            </a:r>
            <a:endParaRPr sz="2182">
              <a:latin typeface="Roboto"/>
              <a:ea typeface="Roboto"/>
              <a:cs typeface="Roboto"/>
              <a:sym typeface="Roboto"/>
            </a:endParaRPr>
          </a:p>
          <a:p>
            <a:pPr marL="457200" lvl="0" indent="-335982" algn="l" rtl="0">
              <a:spcBef>
                <a:spcPts val="0"/>
              </a:spcBef>
              <a:spcAft>
                <a:spcPts val="0"/>
              </a:spcAft>
              <a:buSzPct val="100000"/>
              <a:buFont typeface="Roboto"/>
              <a:buChar char="•"/>
            </a:pPr>
            <a:r>
              <a:rPr lang="en-US" sz="2182">
                <a:latin typeface="Roboto"/>
                <a:ea typeface="Roboto"/>
                <a:cs typeface="Roboto"/>
                <a:sym typeface="Roboto"/>
              </a:rPr>
              <a:t>Bring a switch or 3ds to play video games with others.</a:t>
            </a:r>
            <a:endParaRPr sz="2182">
              <a:latin typeface="Roboto"/>
              <a:ea typeface="Roboto"/>
              <a:cs typeface="Roboto"/>
              <a:sym typeface="Roboto"/>
            </a:endParaRPr>
          </a:p>
          <a:p>
            <a:pPr marL="457200" lvl="0" indent="-335982" algn="l" rtl="0">
              <a:spcBef>
                <a:spcPts val="0"/>
              </a:spcBef>
              <a:spcAft>
                <a:spcPts val="0"/>
              </a:spcAft>
              <a:buSzPct val="100000"/>
              <a:buFont typeface="Roboto"/>
              <a:buChar char="•"/>
            </a:pPr>
            <a:r>
              <a:rPr lang="en-US" sz="2182">
                <a:latin typeface="Roboto"/>
                <a:ea typeface="Roboto"/>
                <a:cs typeface="Roboto"/>
                <a:sym typeface="Roboto"/>
              </a:rPr>
              <a:t>Bring a small quick card game to play in line.</a:t>
            </a:r>
            <a:endParaRPr sz="2182">
              <a:latin typeface="Roboto"/>
              <a:ea typeface="Roboto"/>
              <a:cs typeface="Roboto"/>
              <a:sym typeface="Roboto"/>
            </a:endParaRPr>
          </a:p>
          <a:p>
            <a:pPr marL="457200" lvl="0" indent="-335982" algn="l" rtl="0">
              <a:spcBef>
                <a:spcPts val="0"/>
              </a:spcBef>
              <a:spcAft>
                <a:spcPts val="0"/>
              </a:spcAft>
              <a:buSzPct val="100000"/>
              <a:buFont typeface="Roboto"/>
              <a:buChar char="•"/>
            </a:pPr>
            <a:r>
              <a:rPr lang="en-US" sz="2182">
                <a:latin typeface="Roboto"/>
                <a:ea typeface="Roboto"/>
                <a:cs typeface="Roboto"/>
                <a:sym typeface="Roboto"/>
              </a:rPr>
              <a:t>Talk to the indie devs at the indie game booths (Usually they are happy to talk about what they’ve been working on). </a:t>
            </a:r>
            <a:endParaRPr sz="2182">
              <a:latin typeface="Roboto"/>
              <a:ea typeface="Roboto"/>
              <a:cs typeface="Roboto"/>
              <a:sym typeface="Roboto"/>
            </a:endParaRPr>
          </a:p>
          <a:p>
            <a:pPr marL="457200" lvl="0" indent="-335982" algn="l" rtl="0">
              <a:spcBef>
                <a:spcPts val="0"/>
              </a:spcBef>
              <a:spcAft>
                <a:spcPts val="0"/>
              </a:spcAft>
              <a:buSzPct val="100000"/>
              <a:buFont typeface="Roboto"/>
              <a:buChar char="•"/>
            </a:pPr>
            <a:r>
              <a:rPr lang="en-US" sz="2182">
                <a:latin typeface="Roboto"/>
                <a:ea typeface="Roboto"/>
                <a:cs typeface="Roboto"/>
                <a:sym typeface="Roboto"/>
              </a:rPr>
              <a:t>Wear a shirt with a game you like and see if anyone else starts up a conversation with you. </a:t>
            </a:r>
            <a:endParaRPr sz="2182">
              <a:latin typeface="Roboto"/>
              <a:ea typeface="Roboto"/>
              <a:cs typeface="Roboto"/>
              <a:sym typeface="Roboto"/>
            </a:endParaRPr>
          </a:p>
          <a:p>
            <a:pPr marL="457200" lvl="0" indent="-335982" algn="l" rtl="0">
              <a:spcBef>
                <a:spcPts val="0"/>
              </a:spcBef>
              <a:spcAft>
                <a:spcPts val="0"/>
              </a:spcAft>
              <a:buSzPct val="100000"/>
              <a:buFont typeface="Roboto"/>
              <a:buChar char="•"/>
            </a:pPr>
            <a:r>
              <a:rPr lang="en-US" sz="2182">
                <a:latin typeface="Roboto"/>
                <a:ea typeface="Roboto"/>
                <a:cs typeface="Roboto"/>
                <a:sym typeface="Roboto"/>
              </a:rPr>
              <a:t>If you’re brave, sign up for a D &amp; D session where you can act out character with 5-6 others.</a:t>
            </a:r>
            <a:endParaRPr sz="2182">
              <a:latin typeface="Roboto"/>
              <a:ea typeface="Roboto"/>
              <a:cs typeface="Roboto"/>
              <a:sym typeface="Roboto"/>
            </a:endParaRPr>
          </a:p>
          <a:p>
            <a:pPr marL="0" lvl="0" indent="0" algn="l" rtl="0">
              <a:spcBef>
                <a:spcPts val="1000"/>
              </a:spcBef>
              <a:spcAft>
                <a:spcPts val="0"/>
              </a:spcAft>
              <a:buNone/>
            </a:pPr>
            <a:endParaRPr sz="1350">
              <a:latin typeface="Roboto"/>
              <a:ea typeface="Roboto"/>
              <a:cs typeface="Roboto"/>
              <a:sym typeface="Roboto"/>
            </a:endParaRPr>
          </a:p>
          <a:p>
            <a:pPr marL="0" lvl="0" indent="0" algn="l" rtl="0">
              <a:spcBef>
                <a:spcPts val="1000"/>
              </a:spcBef>
              <a:spcAft>
                <a:spcPts val="0"/>
              </a:spcAft>
              <a:buNone/>
            </a:pPr>
            <a:endParaRPr sz="1350">
              <a:latin typeface="Roboto"/>
              <a:ea typeface="Roboto"/>
              <a:cs typeface="Roboto"/>
              <a:sym typeface="Roboto"/>
            </a:endParaRPr>
          </a:p>
        </p:txBody>
      </p:sp>
      <p:pic>
        <p:nvPicPr>
          <p:cNvPr id="359" name="Google Shape;359;g2dcf8656b05_0_58"/>
          <p:cNvPicPr preferRelativeResize="0"/>
          <p:nvPr/>
        </p:nvPicPr>
        <p:blipFill>
          <a:blip r:embed="rId3">
            <a:alphaModFix/>
          </a:blip>
          <a:stretch>
            <a:fillRect/>
          </a:stretch>
        </p:blipFill>
        <p:spPr>
          <a:xfrm>
            <a:off x="7995625" y="605200"/>
            <a:ext cx="2426050" cy="1364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dcf8656b05_0_64"/>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Gaming Community - Other Upcoming events</a:t>
            </a:r>
            <a:endParaRPr/>
          </a:p>
        </p:txBody>
      </p:sp>
      <p:sp>
        <p:nvSpPr>
          <p:cNvPr id="365" name="Google Shape;365;g2dcf8656b05_0_64"/>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Pintastic Pinball - April 10th - 13th - </a:t>
            </a:r>
            <a:r>
              <a:rPr lang="en-US" u="sng">
                <a:solidFill>
                  <a:schemeClr val="hlink"/>
                </a:solidFill>
                <a:hlinkClick r:id="rId3"/>
              </a:rPr>
              <a:t>https://pintasticnewengland.com/</a:t>
            </a:r>
            <a:r>
              <a:rPr lang="en-US"/>
              <a:t> - Lots of pinball machines. </a:t>
            </a:r>
            <a:endParaRPr/>
          </a:p>
          <a:p>
            <a:pPr marL="457200" lvl="0" indent="-342900" algn="l" rtl="0">
              <a:spcBef>
                <a:spcPts val="0"/>
              </a:spcBef>
              <a:spcAft>
                <a:spcPts val="0"/>
              </a:spcAft>
              <a:buSzPts val="1800"/>
              <a:buChar char="•"/>
            </a:pPr>
            <a:r>
              <a:rPr lang="en-US"/>
              <a:t>Fan Expo Boston - August 8th - 10th - </a:t>
            </a:r>
            <a:r>
              <a:rPr lang="en-US" u="sng">
                <a:solidFill>
                  <a:schemeClr val="hlink"/>
                </a:solidFill>
                <a:hlinkClick r:id="rId4"/>
              </a:rPr>
              <a:t>https://fanexpohq.com/fanexpoboston/</a:t>
            </a:r>
            <a:r>
              <a:rPr lang="en-US"/>
              <a:t> - Lots of comic, cosplay and gaming people to meet with.</a:t>
            </a:r>
            <a:endParaRPr/>
          </a:p>
          <a:p>
            <a:pPr marL="457200" lvl="0" indent="-342900" algn="l" rtl="0">
              <a:spcBef>
                <a:spcPts val="0"/>
              </a:spcBef>
              <a:spcAft>
                <a:spcPts val="0"/>
              </a:spcAft>
              <a:buSzPts val="1800"/>
              <a:buChar char="•"/>
            </a:pPr>
            <a:r>
              <a:rPr lang="en-US"/>
              <a:t>RetroExpo - April 5th - </a:t>
            </a:r>
            <a:r>
              <a:rPr lang="en-US" u="sng">
                <a:solidFill>
                  <a:schemeClr val="hlink"/>
                </a:solidFill>
                <a:hlinkClick r:id="rId5"/>
              </a:rPr>
              <a:t>https://retroxpos.com/</a:t>
            </a:r>
            <a:r>
              <a:rPr lang="en-US"/>
              <a:t> - Retro games, comics, etc.</a:t>
            </a:r>
            <a:endParaRPr/>
          </a:p>
          <a:p>
            <a:pPr marL="457200" lvl="0" indent="-342900" algn="l" rtl="0">
              <a:spcBef>
                <a:spcPts val="0"/>
              </a:spcBef>
              <a:spcAft>
                <a:spcPts val="0"/>
              </a:spcAft>
              <a:buSzPts val="1800"/>
              <a:buChar char="•"/>
            </a:pPr>
            <a:r>
              <a:rPr lang="en-US"/>
              <a:t>AnalogFest - June 1st - </a:t>
            </a:r>
            <a:r>
              <a:rPr lang="en-US" u="sng">
                <a:solidFill>
                  <a:schemeClr val="hlink"/>
                </a:solidFill>
                <a:hlinkClick r:id="rId6"/>
              </a:rPr>
              <a:t>https://www.facebook.com/events/532713732459431</a:t>
            </a:r>
            <a:r>
              <a:rPr lang="en-US"/>
              <a:t> - Lots of retro games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d939d99158_0_0"/>
          <p:cNvSpPr txBox="1">
            <a:spLocks noGrp="1"/>
          </p:cNvSpPr>
          <p:nvPr>
            <p:ph type="title"/>
          </p:nvPr>
        </p:nvSpPr>
        <p:spPr>
          <a:xfrm>
            <a:off x="2414703" y="2459363"/>
            <a:ext cx="6534900" cy="734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203" name="Google Shape;203;g2d939d99158_0_0"/>
          <p:cNvPicPr preferRelativeResize="0"/>
          <p:nvPr/>
        </p:nvPicPr>
        <p:blipFill>
          <a:blip r:embed="rId3">
            <a:alphaModFix/>
          </a:blip>
          <a:stretch>
            <a:fillRect/>
          </a:stretch>
        </p:blipFill>
        <p:spPr>
          <a:xfrm>
            <a:off x="1952256" y="2213196"/>
            <a:ext cx="8287495" cy="4130051"/>
          </a:xfrm>
          <a:prstGeom prst="rect">
            <a:avLst/>
          </a:prstGeom>
          <a:noFill/>
          <a:ln>
            <a:noFill/>
          </a:ln>
        </p:spPr>
      </p:pic>
      <p:sp>
        <p:nvSpPr>
          <p:cNvPr id="204" name="Google Shape;204;g2d939d99158_0_0"/>
          <p:cNvSpPr txBox="1"/>
          <p:nvPr/>
        </p:nvSpPr>
        <p:spPr>
          <a:xfrm>
            <a:off x="675350" y="884600"/>
            <a:ext cx="653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FFFFFF"/>
                </a:solidFill>
                <a:latin typeface="Trebuchet MS"/>
                <a:ea typeface="Trebuchet MS"/>
                <a:cs typeface="Trebuchet MS"/>
                <a:sym typeface="Trebuchet MS"/>
              </a:rPr>
              <a:t>Tell us your fav game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dcf8656b05_0_73"/>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Gaming Community - Local Stores</a:t>
            </a:r>
            <a:endParaRPr/>
          </a:p>
        </p:txBody>
      </p:sp>
      <p:sp>
        <p:nvSpPr>
          <p:cNvPr id="371" name="Google Shape;371;g2dcf8656b05_0_73"/>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fontScale="77500" lnSpcReduction="20000"/>
          </a:bodyPr>
          <a:lstStyle/>
          <a:p>
            <a:pPr marL="457200" lvl="0" indent="-317182" algn="l" rtl="0">
              <a:lnSpc>
                <a:spcPct val="115000"/>
              </a:lnSpc>
              <a:spcBef>
                <a:spcPts val="1000"/>
              </a:spcBef>
              <a:spcAft>
                <a:spcPts val="0"/>
              </a:spcAft>
              <a:buSzPct val="75000"/>
              <a:buChar char="•"/>
            </a:pPr>
            <a:r>
              <a:rPr lang="en-US" u="sng">
                <a:solidFill>
                  <a:schemeClr val="accent1"/>
                </a:solidFill>
              </a:rPr>
              <a:t>Materia</a:t>
            </a:r>
            <a:r>
              <a:rPr lang="en-US">
                <a:solidFill>
                  <a:schemeClr val="accent1"/>
                </a:solidFill>
              </a:rPr>
              <a:t> - </a:t>
            </a:r>
            <a:r>
              <a:rPr lang="en-US"/>
              <a:t>Worcester -  Arcade and video game store. </a:t>
            </a:r>
            <a:endParaRPr/>
          </a:p>
          <a:p>
            <a:pPr marL="457200" lvl="0" indent="-317182" algn="l" rtl="0">
              <a:lnSpc>
                <a:spcPct val="115000"/>
              </a:lnSpc>
              <a:spcBef>
                <a:spcPts val="0"/>
              </a:spcBef>
              <a:spcAft>
                <a:spcPts val="0"/>
              </a:spcAft>
              <a:buSzPct val="75000"/>
              <a:buChar char="•"/>
            </a:pPr>
            <a:r>
              <a:rPr lang="en-US" u="sng">
                <a:solidFill>
                  <a:schemeClr val="hlink"/>
                </a:solidFill>
                <a:hlinkClick r:id="rId3"/>
              </a:rPr>
              <a:t>Game Underground</a:t>
            </a:r>
            <a:r>
              <a:rPr lang="en-US"/>
              <a:t> - Waltham - Usually hosts game nights for Smash Bros and Street Fighter.</a:t>
            </a:r>
            <a:endParaRPr/>
          </a:p>
          <a:p>
            <a:pPr marL="457200" lvl="0" indent="-317182" algn="l" rtl="0">
              <a:lnSpc>
                <a:spcPct val="115000"/>
              </a:lnSpc>
              <a:spcBef>
                <a:spcPts val="0"/>
              </a:spcBef>
              <a:spcAft>
                <a:spcPts val="0"/>
              </a:spcAft>
              <a:buSzPct val="75000"/>
              <a:buChar char="•"/>
            </a:pPr>
            <a:r>
              <a:rPr lang="en-US" u="sng">
                <a:solidFill>
                  <a:schemeClr val="hlink"/>
                </a:solidFill>
                <a:hlinkClick r:id="rId4"/>
              </a:rPr>
              <a:t>Replay’d</a:t>
            </a:r>
            <a:r>
              <a:rPr lang="en-US"/>
              <a:t> - Allston - Lots of retro games. Mostly buying and selling.</a:t>
            </a:r>
            <a:endParaRPr/>
          </a:p>
          <a:p>
            <a:pPr marL="457200" lvl="0" indent="-317182" algn="l" rtl="0">
              <a:lnSpc>
                <a:spcPct val="115000"/>
              </a:lnSpc>
              <a:spcBef>
                <a:spcPts val="0"/>
              </a:spcBef>
              <a:spcAft>
                <a:spcPts val="0"/>
              </a:spcAft>
              <a:buSzPct val="75000"/>
              <a:buChar char="•"/>
            </a:pPr>
            <a:r>
              <a:rPr lang="en-US" u="sng">
                <a:solidFill>
                  <a:schemeClr val="hlink"/>
                </a:solidFill>
                <a:hlinkClick r:id="rId5"/>
              </a:rPr>
              <a:t>Versus</a:t>
            </a:r>
            <a:r>
              <a:rPr lang="en-US"/>
              <a:t> - Boston - Tekken fighting game nights, lots of arcade games.</a:t>
            </a:r>
            <a:endParaRPr/>
          </a:p>
          <a:p>
            <a:pPr marL="457200" lvl="0" indent="-317182" algn="l" rtl="0">
              <a:lnSpc>
                <a:spcPct val="115000"/>
              </a:lnSpc>
              <a:spcBef>
                <a:spcPts val="0"/>
              </a:spcBef>
              <a:spcAft>
                <a:spcPts val="0"/>
              </a:spcAft>
              <a:buSzPct val="75000"/>
              <a:buChar char="•"/>
            </a:pPr>
            <a:r>
              <a:rPr lang="en-US" u="sng">
                <a:solidFill>
                  <a:schemeClr val="hlink"/>
                </a:solidFill>
                <a:hlinkClick r:id="rId6"/>
              </a:rPr>
              <a:t>Bowser’s Basement</a:t>
            </a:r>
            <a:r>
              <a:rPr lang="en-US"/>
              <a:t> - Taunton, Plymouth - Cool vibe, mostly sales and can find some retro treasures.</a:t>
            </a:r>
            <a:endParaRPr/>
          </a:p>
          <a:p>
            <a:pPr marL="457200" lvl="0" indent="-317182" algn="l" rtl="0">
              <a:lnSpc>
                <a:spcPct val="115000"/>
              </a:lnSpc>
              <a:spcBef>
                <a:spcPts val="0"/>
              </a:spcBef>
              <a:spcAft>
                <a:spcPts val="0"/>
              </a:spcAft>
              <a:buSzPct val="75000"/>
              <a:buChar char="•"/>
            </a:pPr>
            <a:r>
              <a:rPr lang="en-US" u="sng">
                <a:solidFill>
                  <a:schemeClr val="hlink"/>
                </a:solidFill>
                <a:hlinkClick r:id="rId7"/>
              </a:rPr>
              <a:t>Roxy’s Arcade</a:t>
            </a:r>
            <a:r>
              <a:rPr lang="en-US"/>
              <a:t> - Cambridge - Secret arcade in a cheese sandwich shop.</a:t>
            </a:r>
            <a:endParaRPr/>
          </a:p>
          <a:p>
            <a:pPr marL="45720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dcf9dfa6e6_0_4"/>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Neurodivercity vs. Neurodivergence</a:t>
            </a:r>
            <a:endParaRPr/>
          </a:p>
        </p:txBody>
      </p:sp>
      <p:sp>
        <p:nvSpPr>
          <p:cNvPr id="377" name="Google Shape;377;g2dcf9dfa6e6_0_4"/>
          <p:cNvSpPr txBox="1">
            <a:spLocks noGrp="1"/>
          </p:cNvSpPr>
          <p:nvPr>
            <p:ph type="body" idx="1"/>
          </p:nvPr>
        </p:nvSpPr>
        <p:spPr>
          <a:xfrm>
            <a:off x="922067" y="2025975"/>
            <a:ext cx="4526100" cy="4371900"/>
          </a:xfrm>
          <a:prstGeom prst="rect">
            <a:avLst/>
          </a:prstGeom>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en-US" sz="1500"/>
              <a:t> </a:t>
            </a:r>
            <a:endParaRPr sz="1500"/>
          </a:p>
          <a:p>
            <a:pPr marL="0" lvl="0" indent="0" algn="l" rtl="0">
              <a:lnSpc>
                <a:spcPct val="80000"/>
              </a:lnSpc>
              <a:spcBef>
                <a:spcPts val="1000"/>
              </a:spcBef>
              <a:spcAft>
                <a:spcPts val="0"/>
              </a:spcAft>
              <a:buNone/>
            </a:pPr>
            <a:endParaRPr sz="2200"/>
          </a:p>
          <a:p>
            <a:pPr marL="0" lvl="0" indent="0" algn="l" rtl="0">
              <a:lnSpc>
                <a:spcPct val="80000"/>
              </a:lnSpc>
              <a:spcBef>
                <a:spcPts val="1000"/>
              </a:spcBef>
              <a:spcAft>
                <a:spcPts val="0"/>
              </a:spcAft>
              <a:buNone/>
            </a:pPr>
            <a:r>
              <a:rPr lang="en-US" sz="2200"/>
              <a:t>Neurodiversity: Celebrate that all brains have variations. </a:t>
            </a:r>
            <a:endParaRPr sz="2200"/>
          </a:p>
          <a:p>
            <a:pPr marL="0" lvl="0" indent="0" algn="l" rtl="0">
              <a:lnSpc>
                <a:spcPct val="80000"/>
              </a:lnSpc>
              <a:spcBef>
                <a:spcPts val="1000"/>
              </a:spcBef>
              <a:spcAft>
                <a:spcPts val="0"/>
              </a:spcAft>
              <a:buNone/>
            </a:pPr>
            <a:endParaRPr sz="2200"/>
          </a:p>
          <a:p>
            <a:pPr marL="0" lvl="0" indent="0" algn="l" rtl="0">
              <a:lnSpc>
                <a:spcPct val="80000"/>
              </a:lnSpc>
              <a:spcBef>
                <a:spcPts val="1000"/>
              </a:spcBef>
              <a:spcAft>
                <a:spcPts val="0"/>
              </a:spcAft>
              <a:buNone/>
            </a:pPr>
            <a:endParaRPr sz="2200"/>
          </a:p>
          <a:p>
            <a:pPr marL="0" lvl="0" indent="0" algn="l" rtl="0">
              <a:lnSpc>
                <a:spcPct val="80000"/>
              </a:lnSpc>
              <a:spcBef>
                <a:spcPts val="1000"/>
              </a:spcBef>
              <a:spcAft>
                <a:spcPts val="0"/>
              </a:spcAft>
              <a:buNone/>
            </a:pPr>
            <a:r>
              <a:rPr lang="en-US" sz="2200"/>
              <a:t>Neurodivergence: Some brains are different from what’s considered “typical”. </a:t>
            </a:r>
            <a:endParaRPr sz="2200"/>
          </a:p>
        </p:txBody>
      </p:sp>
      <p:sp>
        <p:nvSpPr>
          <p:cNvPr id="378" name="Google Shape;378;g2dcf9dfa6e6_0_4"/>
          <p:cNvSpPr txBox="1"/>
          <p:nvPr/>
        </p:nvSpPr>
        <p:spPr>
          <a:xfrm>
            <a:off x="922075" y="6321600"/>
            <a:ext cx="1001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lt1"/>
                </a:solidFill>
                <a:latin typeface="Trebuchet MS"/>
                <a:ea typeface="Trebuchet MS"/>
                <a:cs typeface="Trebuchet MS"/>
                <a:sym typeface="Trebuchet MS"/>
              </a:rPr>
              <a:t>source: </a:t>
            </a:r>
            <a:r>
              <a:rPr lang="en-US" sz="900" u="sng">
                <a:solidFill>
                  <a:schemeClr val="hlink"/>
                </a:solidFill>
                <a:latin typeface="Trebuchet MS"/>
                <a:ea typeface="Trebuchet MS"/>
                <a:cs typeface="Trebuchet MS"/>
                <a:sym typeface="Trebuchet MS"/>
                <a:hlinkClick r:id="rId3"/>
              </a:rPr>
              <a:t>https://osf.io/preprints/metaarxiv/k7a9p/</a:t>
            </a:r>
            <a:endParaRPr sz="900">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n-US" sz="900">
                <a:solidFill>
                  <a:schemeClr val="lt1"/>
                </a:solidFill>
                <a:latin typeface="Trebuchet MS"/>
                <a:ea typeface="Trebuchet MS"/>
                <a:cs typeface="Trebuchet MS"/>
                <a:sym typeface="Trebuchet MS"/>
              </a:rPr>
              <a:t>website: https://www.aaha.org/newstat/publications/the-secret-sauce-strengths-of-the-neurodivergent-workforce-and-communication-tips-to-optimize-them/</a:t>
            </a:r>
            <a:endParaRPr sz="900">
              <a:solidFill>
                <a:schemeClr val="lt1"/>
              </a:solidFill>
              <a:latin typeface="Trebuchet MS"/>
              <a:ea typeface="Trebuchet MS"/>
              <a:cs typeface="Trebuchet MS"/>
              <a:sym typeface="Trebuchet MS"/>
            </a:endParaRPr>
          </a:p>
        </p:txBody>
      </p:sp>
      <p:pic>
        <p:nvPicPr>
          <p:cNvPr id="379" name="Google Shape;379;g2dcf9dfa6e6_0_4"/>
          <p:cNvPicPr preferRelativeResize="0"/>
          <p:nvPr/>
        </p:nvPicPr>
        <p:blipFill>
          <a:blip r:embed="rId4">
            <a:alphaModFix/>
          </a:blip>
          <a:stretch>
            <a:fillRect/>
          </a:stretch>
        </p:blipFill>
        <p:spPr>
          <a:xfrm>
            <a:off x="5998500" y="2025987"/>
            <a:ext cx="4295624" cy="4295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dcf9dfa6e6_0_13"/>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Approaching Neurodiversity &amp; Mental Health in Gaming - Promote Empathy &amp; Awareness</a:t>
            </a:r>
            <a:endParaRPr/>
          </a:p>
        </p:txBody>
      </p:sp>
      <p:pic>
        <p:nvPicPr>
          <p:cNvPr id="385" name="Google Shape;385;g2dcf9dfa6e6_0_13"/>
          <p:cNvPicPr preferRelativeResize="0"/>
          <p:nvPr/>
        </p:nvPicPr>
        <p:blipFill>
          <a:blip r:embed="rId3">
            <a:alphaModFix/>
          </a:blip>
          <a:stretch>
            <a:fillRect/>
          </a:stretch>
        </p:blipFill>
        <p:spPr>
          <a:xfrm>
            <a:off x="2423975" y="2491398"/>
            <a:ext cx="2837500" cy="1428475"/>
          </a:xfrm>
          <a:prstGeom prst="rect">
            <a:avLst/>
          </a:prstGeom>
          <a:noFill/>
          <a:ln>
            <a:noFill/>
          </a:ln>
        </p:spPr>
      </p:pic>
      <p:pic>
        <p:nvPicPr>
          <p:cNvPr id="386" name="Google Shape;386;g2dcf9dfa6e6_0_13"/>
          <p:cNvPicPr preferRelativeResize="0"/>
          <p:nvPr/>
        </p:nvPicPr>
        <p:blipFill>
          <a:blip r:embed="rId4">
            <a:alphaModFix/>
          </a:blip>
          <a:stretch>
            <a:fillRect/>
          </a:stretch>
        </p:blipFill>
        <p:spPr>
          <a:xfrm>
            <a:off x="6256875" y="2491410"/>
            <a:ext cx="2982975" cy="1428475"/>
          </a:xfrm>
          <a:prstGeom prst="rect">
            <a:avLst/>
          </a:prstGeom>
          <a:noFill/>
          <a:ln>
            <a:noFill/>
          </a:ln>
        </p:spPr>
      </p:pic>
      <p:pic>
        <p:nvPicPr>
          <p:cNvPr id="387" name="Google Shape;387;g2dcf9dfa6e6_0_13" descr="Biphase for Android/iOS - TapTap"/>
          <p:cNvPicPr preferRelativeResize="0"/>
          <p:nvPr/>
        </p:nvPicPr>
        <p:blipFill>
          <a:blip r:embed="rId5">
            <a:alphaModFix/>
          </a:blip>
          <a:stretch>
            <a:fillRect/>
          </a:stretch>
        </p:blipFill>
        <p:spPr>
          <a:xfrm>
            <a:off x="2423975" y="4277575"/>
            <a:ext cx="2837500" cy="1517775"/>
          </a:xfrm>
          <a:prstGeom prst="rect">
            <a:avLst/>
          </a:prstGeom>
          <a:noFill/>
          <a:ln>
            <a:noFill/>
          </a:ln>
        </p:spPr>
      </p:pic>
      <p:pic>
        <p:nvPicPr>
          <p:cNvPr id="388" name="Google Shape;388;g2dcf9dfa6e6_0_13"/>
          <p:cNvPicPr preferRelativeResize="0"/>
          <p:nvPr/>
        </p:nvPicPr>
        <p:blipFill>
          <a:blip r:embed="rId6">
            <a:alphaModFix/>
          </a:blip>
          <a:stretch>
            <a:fillRect/>
          </a:stretch>
        </p:blipFill>
        <p:spPr>
          <a:xfrm>
            <a:off x="6245775" y="4320075"/>
            <a:ext cx="3005174" cy="1475275"/>
          </a:xfrm>
          <a:prstGeom prst="rect">
            <a:avLst/>
          </a:prstGeom>
          <a:noFill/>
          <a:ln>
            <a:noFill/>
          </a:ln>
        </p:spPr>
      </p:pic>
      <p:sp>
        <p:nvSpPr>
          <p:cNvPr id="389" name="Google Shape;389;g2dcf9dfa6e6_0_13"/>
          <p:cNvSpPr txBox="1"/>
          <p:nvPr/>
        </p:nvSpPr>
        <p:spPr>
          <a:xfrm>
            <a:off x="858225" y="3439300"/>
            <a:ext cx="1592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390" name="Google Shape;390;g2dcf9dfa6e6_0_13"/>
          <p:cNvSpPr txBox="1"/>
          <p:nvPr/>
        </p:nvSpPr>
        <p:spPr>
          <a:xfrm>
            <a:off x="2404600" y="2025700"/>
            <a:ext cx="426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Trebuchet MS"/>
                <a:ea typeface="Trebuchet MS"/>
                <a:cs typeface="Trebuchet MS"/>
                <a:sym typeface="Trebuchet MS"/>
              </a:rPr>
              <a:t>Anxiety/Depression/Dissociative Disorder</a:t>
            </a:r>
            <a:endParaRPr>
              <a:solidFill>
                <a:schemeClr val="lt1"/>
              </a:solidFill>
              <a:latin typeface="Trebuchet MS"/>
              <a:ea typeface="Trebuchet MS"/>
              <a:cs typeface="Trebuchet MS"/>
              <a:sym typeface="Trebuchet MS"/>
            </a:endParaRPr>
          </a:p>
        </p:txBody>
      </p:sp>
      <p:sp>
        <p:nvSpPr>
          <p:cNvPr id="391" name="Google Shape;391;g2dcf9dfa6e6_0_13"/>
          <p:cNvSpPr txBox="1"/>
          <p:nvPr/>
        </p:nvSpPr>
        <p:spPr>
          <a:xfrm>
            <a:off x="904600" y="3382600"/>
            <a:ext cx="222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392" name="Google Shape;392;g2dcf9dfa6e6_0_13"/>
          <p:cNvSpPr txBox="1"/>
          <p:nvPr/>
        </p:nvSpPr>
        <p:spPr>
          <a:xfrm>
            <a:off x="6245775" y="2025700"/>
            <a:ext cx="16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Trebuchet MS"/>
                <a:ea typeface="Trebuchet MS"/>
                <a:cs typeface="Trebuchet MS"/>
                <a:sym typeface="Trebuchet MS"/>
              </a:rPr>
              <a:t>Autism /ADHD</a:t>
            </a:r>
            <a:endParaRPr>
              <a:solidFill>
                <a:schemeClr val="lt1"/>
              </a:solidFill>
              <a:latin typeface="Trebuchet MS"/>
              <a:ea typeface="Trebuchet MS"/>
              <a:cs typeface="Trebuchet MS"/>
              <a:sym typeface="Trebuchet MS"/>
            </a:endParaRPr>
          </a:p>
        </p:txBody>
      </p:sp>
      <p:sp>
        <p:nvSpPr>
          <p:cNvPr id="393" name="Google Shape;393;g2dcf9dfa6e6_0_13"/>
          <p:cNvSpPr txBox="1"/>
          <p:nvPr/>
        </p:nvSpPr>
        <p:spPr>
          <a:xfrm>
            <a:off x="2450925" y="3877375"/>
            <a:ext cx="146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Trebuchet MS"/>
                <a:ea typeface="Trebuchet MS"/>
                <a:cs typeface="Trebuchet MS"/>
                <a:sym typeface="Trebuchet MS"/>
              </a:rPr>
              <a:t>Bipolar </a:t>
            </a:r>
            <a:endParaRPr>
              <a:solidFill>
                <a:schemeClr val="lt1"/>
              </a:solidFill>
              <a:latin typeface="Trebuchet MS"/>
              <a:ea typeface="Trebuchet MS"/>
              <a:cs typeface="Trebuchet MS"/>
              <a:sym typeface="Trebuchet MS"/>
            </a:endParaRPr>
          </a:p>
        </p:txBody>
      </p:sp>
      <p:sp>
        <p:nvSpPr>
          <p:cNvPr id="394" name="Google Shape;394;g2dcf9dfa6e6_0_13"/>
          <p:cNvSpPr txBox="1"/>
          <p:nvPr/>
        </p:nvSpPr>
        <p:spPr>
          <a:xfrm>
            <a:off x="6245775" y="3919875"/>
            <a:ext cx="222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Trebuchet MS"/>
                <a:ea typeface="Trebuchet MS"/>
                <a:cs typeface="Trebuchet MS"/>
                <a:sym typeface="Trebuchet MS"/>
              </a:rPr>
              <a:t>Schizophrenia /Psychosis</a:t>
            </a:r>
            <a:endParaRPr>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3513361ffd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Games and Flow</a:t>
            </a:r>
            <a:endParaRPr/>
          </a:p>
        </p:txBody>
      </p:sp>
      <p:sp>
        <p:nvSpPr>
          <p:cNvPr id="400" name="Google Shape;400;g33513361ffd_0_0"/>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i="1"/>
              <a:t>Flow</a:t>
            </a:r>
            <a:r>
              <a:rPr lang="en-US" sz="2200"/>
              <a:t>, as famously described and investigated by Hungarian-American psychologist Mihaly Csikszentmihalyi, is a mental state characterized by deep absorption during challenging activities.</a:t>
            </a:r>
            <a:endParaRPr sz="2200"/>
          </a:p>
          <a:p>
            <a:pPr marL="0" lvl="0" indent="0" algn="l" rtl="0">
              <a:spcBef>
                <a:spcPts val="1000"/>
              </a:spcBef>
              <a:spcAft>
                <a:spcPts val="0"/>
              </a:spcAft>
              <a:buNone/>
            </a:pPr>
            <a:endParaRPr sz="2200"/>
          </a:p>
          <a:p>
            <a:pPr marL="0" lvl="0" indent="0" algn="l" rtl="0">
              <a:spcBef>
                <a:spcPts val="1000"/>
              </a:spcBef>
              <a:spcAft>
                <a:spcPts val="0"/>
              </a:spcAft>
              <a:buNone/>
            </a:pPr>
            <a:r>
              <a:rPr lang="en-US" sz="2200"/>
              <a:t>Studies have shown that getting into a state of flow can have therapeutic effects on anxiety and depression.</a:t>
            </a:r>
            <a:endParaRPr sz="2200"/>
          </a:p>
        </p:txBody>
      </p:sp>
      <p:sp>
        <p:nvSpPr>
          <p:cNvPr id="401" name="Google Shape;401;g33513361ffd_0_0"/>
          <p:cNvSpPr txBox="1"/>
          <p:nvPr/>
        </p:nvSpPr>
        <p:spPr>
          <a:xfrm>
            <a:off x="780250" y="6026425"/>
            <a:ext cx="10440900" cy="4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Trebuchet MS"/>
                <a:ea typeface="Trebuchet MS"/>
                <a:cs typeface="Trebuchet MS"/>
                <a:sym typeface="Trebuchet MS"/>
              </a:rPr>
              <a:t>Csikszentmihalyi, Mihaly. (2009). Flow: The psychology of optimal experience. Harper &amp; Row.</a:t>
            </a:r>
            <a:endParaRPr sz="1000">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n-US" sz="1000">
                <a:solidFill>
                  <a:schemeClr val="lt1"/>
                </a:solidFill>
                <a:latin typeface="Trebuchet MS"/>
                <a:ea typeface="Trebuchet MS"/>
                <a:cs typeface="Trebuchet MS"/>
                <a:sym typeface="Trebuchet MS"/>
              </a:rPr>
              <a:t>Khoshnoud, S., Alvarez Igarzábal, F., &amp; Wittmann, M. (2020). Peripheral-physiological and neural correlates of the flow experience while playing video games: a comprehensive review. PeerJ, 8, e10520.</a:t>
            </a:r>
            <a:endParaRPr sz="1000">
              <a:solidFill>
                <a:schemeClr val="lt1"/>
              </a:solidFill>
              <a:latin typeface="Trebuchet MS"/>
              <a:ea typeface="Trebuchet MS"/>
              <a:cs typeface="Trebuchet MS"/>
              <a:sym typeface="Trebuchet MS"/>
            </a:endParaRPr>
          </a:p>
        </p:txBody>
      </p:sp>
      <p:pic>
        <p:nvPicPr>
          <p:cNvPr id="402" name="Google Shape;402;g33513361ffd_0_0"/>
          <p:cNvPicPr preferRelativeResize="0"/>
          <p:nvPr/>
        </p:nvPicPr>
        <p:blipFill>
          <a:blip r:embed="rId3">
            <a:alphaModFix/>
          </a:blip>
          <a:stretch>
            <a:fillRect/>
          </a:stretch>
        </p:blipFill>
        <p:spPr>
          <a:xfrm>
            <a:off x="8338675" y="607700"/>
            <a:ext cx="2109900" cy="1373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3513361ffd_0_9"/>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Games and Flow</a:t>
            </a:r>
            <a:endParaRPr/>
          </a:p>
        </p:txBody>
      </p:sp>
      <p:sp>
        <p:nvSpPr>
          <p:cNvPr id="408" name="Google Shape;408;g33513361ffd_0_9"/>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200">
                <a:latin typeface="Arial"/>
                <a:ea typeface="Arial"/>
                <a:cs typeface="Arial"/>
                <a:sym typeface="Arial"/>
              </a:rPr>
              <a:t>How is a state of flow induced? </a:t>
            </a:r>
            <a:endParaRPr sz="2200">
              <a:latin typeface="Arial"/>
              <a:ea typeface="Arial"/>
              <a:cs typeface="Arial"/>
              <a:sym typeface="Arial"/>
            </a:endParaRPr>
          </a:p>
          <a:p>
            <a:pPr marL="0" lvl="0" indent="0" algn="l" rtl="0">
              <a:spcBef>
                <a:spcPts val="1000"/>
              </a:spcBef>
              <a:spcAft>
                <a:spcPts val="0"/>
              </a:spcAft>
              <a:buNone/>
            </a:pPr>
            <a:r>
              <a:rPr lang="en-US" sz="2200">
                <a:latin typeface="Arial"/>
                <a:ea typeface="Arial"/>
                <a:cs typeface="Arial"/>
                <a:sym typeface="Arial"/>
              </a:rPr>
              <a:t>Flow happens at a point of equilibrium between </a:t>
            </a:r>
            <a:r>
              <a:rPr lang="en-US" sz="2200" u="sng">
                <a:latin typeface="Arial"/>
                <a:ea typeface="Arial"/>
                <a:cs typeface="Arial"/>
                <a:sym typeface="Arial"/>
              </a:rPr>
              <a:t>frustration</a:t>
            </a:r>
            <a:r>
              <a:rPr lang="en-US" sz="2200">
                <a:latin typeface="Arial"/>
                <a:ea typeface="Arial"/>
                <a:cs typeface="Arial"/>
                <a:sym typeface="Arial"/>
              </a:rPr>
              <a:t> and</a:t>
            </a:r>
            <a:r>
              <a:rPr lang="en-US" sz="2200">
                <a:uFill>
                  <a:noFill/>
                </a:uFill>
                <a:latin typeface="Arial"/>
                <a:ea typeface="Arial"/>
                <a:cs typeface="Arial"/>
                <a:sym typeface="Arial"/>
                <a:hlinkClick r:id="rId3"/>
              </a:rPr>
              <a:t> </a:t>
            </a:r>
            <a:r>
              <a:rPr lang="en-US" sz="2200" u="sng">
                <a:latin typeface="Arial"/>
                <a:ea typeface="Arial"/>
                <a:cs typeface="Arial"/>
                <a:sym typeface="Arial"/>
                <a:hlinkClick r:id="rId3"/>
              </a:rPr>
              <a:t>boredom</a:t>
            </a:r>
            <a:r>
              <a:rPr lang="en-US" sz="2200">
                <a:latin typeface="Arial"/>
                <a:ea typeface="Arial"/>
                <a:cs typeface="Arial"/>
                <a:sym typeface="Arial"/>
              </a:rPr>
              <a:t>. If an activity provides a level of challenge that is too low relative to the skill level of the person, one becomes bored. If the challenge is too high relative to the individual’s skill level, one becomes frustrated. The flow state sets in when the level of challenge of the activity meets the skill level of the person. </a:t>
            </a:r>
            <a:endParaRPr sz="2200">
              <a:latin typeface="Arial"/>
              <a:ea typeface="Arial"/>
              <a:cs typeface="Arial"/>
              <a:sym typeface="Arial"/>
            </a:endParaRPr>
          </a:p>
          <a:p>
            <a:pPr marL="0" lvl="0" indent="0" algn="l" rtl="0">
              <a:spcBef>
                <a:spcPts val="1000"/>
              </a:spcBef>
              <a:spcAft>
                <a:spcPts val="0"/>
              </a:spcAft>
              <a:buNone/>
            </a:pPr>
            <a:r>
              <a:rPr lang="en-US" sz="2200">
                <a:latin typeface="Arial"/>
                <a:ea typeface="Arial"/>
                <a:cs typeface="Arial"/>
                <a:sym typeface="Arial"/>
              </a:rPr>
              <a:t>In this sense, flow is related to what we call "fun".</a:t>
            </a:r>
            <a:endParaRPr sz="2200">
              <a:latin typeface="Arial"/>
              <a:ea typeface="Arial"/>
              <a:cs typeface="Arial"/>
              <a:sym typeface="Arial"/>
            </a:endParaRPr>
          </a:p>
          <a:p>
            <a:pPr marL="0" lvl="0" indent="0" algn="l" rtl="0">
              <a:spcBef>
                <a:spcPts val="1000"/>
              </a:spcBef>
              <a:spcAft>
                <a:spcPts val="0"/>
              </a:spcAft>
              <a:buNone/>
            </a:pPr>
            <a:r>
              <a:rPr lang="en-US" sz="2200">
                <a:latin typeface="Arial"/>
                <a:ea typeface="Arial"/>
                <a:cs typeface="Arial"/>
                <a:sym typeface="Arial"/>
              </a:rPr>
              <a:t>Puzzle Games and rhythm games specialize in inducing a flow state.</a:t>
            </a:r>
            <a:endParaRPr sz="2200">
              <a:latin typeface="Arial"/>
              <a:ea typeface="Arial"/>
              <a:cs typeface="Arial"/>
              <a:sym typeface="Arial"/>
            </a:endParaRPr>
          </a:p>
        </p:txBody>
      </p:sp>
      <p:pic>
        <p:nvPicPr>
          <p:cNvPr id="409" name="Google Shape;409;g33513361ffd_0_9"/>
          <p:cNvPicPr preferRelativeResize="0"/>
          <p:nvPr/>
        </p:nvPicPr>
        <p:blipFill>
          <a:blip r:embed="rId4">
            <a:alphaModFix/>
          </a:blip>
          <a:stretch>
            <a:fillRect/>
          </a:stretch>
        </p:blipFill>
        <p:spPr>
          <a:xfrm>
            <a:off x="8338675" y="607700"/>
            <a:ext cx="2109900" cy="1373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d8ebedda08_0_35"/>
          <p:cNvSpPr txBox="1">
            <a:spLocks noGrp="1"/>
          </p:cNvSpPr>
          <p:nvPr>
            <p:ph type="title"/>
          </p:nvPr>
        </p:nvSpPr>
        <p:spPr>
          <a:xfrm>
            <a:off x="680322" y="2869895"/>
            <a:ext cx="9613800" cy="10908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Puzzle and Rhythm Games</a:t>
            </a:r>
            <a:endParaRPr/>
          </a:p>
        </p:txBody>
      </p:sp>
      <p:sp>
        <p:nvSpPr>
          <p:cNvPr id="415" name="Google Shape;415;g2d8ebedda08_0_35"/>
          <p:cNvSpPr txBox="1">
            <a:spLocks noGrp="1"/>
          </p:cNvSpPr>
          <p:nvPr>
            <p:ph type="body" idx="1"/>
          </p:nvPr>
        </p:nvSpPr>
        <p:spPr>
          <a:xfrm>
            <a:off x="680322" y="4232171"/>
            <a:ext cx="9613800" cy="1704000"/>
          </a:xfrm>
          <a:prstGeom prst="rect">
            <a:avLst/>
          </a:prstGeom>
        </p:spPr>
        <p:txBody>
          <a:bodyPr spcFirstLastPara="1" wrap="square" lIns="91425" tIns="45700" rIns="91425" bIns="45700" anchor="t" anchorCtr="0">
            <a:normAutofit/>
          </a:bodyPr>
          <a:lstStyle/>
          <a:p>
            <a:pPr marL="0" lvl="0" indent="0" algn="r" rtl="0">
              <a:spcBef>
                <a:spcPts val="1000"/>
              </a:spcBef>
              <a:spcAft>
                <a:spcPts val="0"/>
              </a:spcAft>
              <a:buNone/>
            </a:pPr>
            <a:r>
              <a:rPr lang="en-US"/>
              <a:t>Great for inducing a state of flow.</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d8ebedda08_0_18"/>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Tetris Effect</a:t>
            </a:r>
            <a:endParaRPr/>
          </a:p>
        </p:txBody>
      </p:sp>
      <p:sp>
        <p:nvSpPr>
          <p:cNvPr id="421" name="Google Shape;421;g2d8ebedda08_0_18"/>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Tetris is a game where you move block shapes around to make lines and try to make order out of chaos.</a:t>
            </a:r>
            <a:endParaRPr/>
          </a:p>
          <a:p>
            <a:pPr marL="0" lvl="0" indent="0" algn="l" rtl="0">
              <a:spcBef>
                <a:spcPts val="1000"/>
              </a:spcBef>
              <a:spcAft>
                <a:spcPts val="0"/>
              </a:spcAft>
              <a:buNone/>
            </a:pPr>
            <a:r>
              <a:rPr lang="en-US"/>
              <a:t>This version of it has visual and audio effects designed to bring you into a state of flow.</a:t>
            </a:r>
            <a:endParaRPr/>
          </a:p>
          <a:p>
            <a:pPr marL="0" lvl="0" indent="0" algn="l" rtl="0">
              <a:spcBef>
                <a:spcPts val="1000"/>
              </a:spcBef>
              <a:spcAft>
                <a:spcPts val="0"/>
              </a:spcAft>
              <a:buNone/>
            </a:pPr>
            <a:r>
              <a:rPr lang="en-US"/>
              <a:t>Playing tetris has been shown to help with PTSD through the “Tetris Effect” or “Game Transfer Phenomena”.</a:t>
            </a:r>
            <a:endParaRPr/>
          </a:p>
        </p:txBody>
      </p:sp>
      <p:pic>
        <p:nvPicPr>
          <p:cNvPr id="422" name="Google Shape;422;g2d8ebedda08_0_18"/>
          <p:cNvPicPr preferRelativeResize="0"/>
          <p:nvPr/>
        </p:nvPicPr>
        <p:blipFill>
          <a:blip r:embed="rId3">
            <a:alphaModFix/>
          </a:blip>
          <a:stretch>
            <a:fillRect/>
          </a:stretch>
        </p:blipFill>
        <p:spPr>
          <a:xfrm>
            <a:off x="7545850" y="608446"/>
            <a:ext cx="2886575" cy="1349150"/>
          </a:xfrm>
          <a:prstGeom prst="rect">
            <a:avLst/>
          </a:prstGeom>
          <a:noFill/>
          <a:ln>
            <a:noFill/>
          </a:ln>
        </p:spPr>
      </p:pic>
      <p:pic>
        <p:nvPicPr>
          <p:cNvPr id="423" name="Google Shape;423;g2d8ebedda08_0_18"/>
          <p:cNvPicPr preferRelativeResize="0"/>
          <p:nvPr/>
        </p:nvPicPr>
        <p:blipFill rotWithShape="1">
          <a:blip r:embed="rId4">
            <a:alphaModFix/>
          </a:blip>
          <a:srcRect r="17170" b="17170"/>
          <a:stretch/>
        </p:blipFill>
        <p:spPr>
          <a:xfrm>
            <a:off x="4709025" y="2110000"/>
            <a:ext cx="3956876" cy="2222450"/>
          </a:xfrm>
          <a:prstGeom prst="rect">
            <a:avLst/>
          </a:prstGeom>
          <a:noFill/>
          <a:ln>
            <a:noFill/>
          </a:ln>
        </p:spPr>
      </p:pic>
      <p:pic>
        <p:nvPicPr>
          <p:cNvPr id="424" name="Google Shape;424;g2d8ebedda08_0_18"/>
          <p:cNvPicPr preferRelativeResize="0"/>
          <p:nvPr/>
        </p:nvPicPr>
        <p:blipFill>
          <a:blip r:embed="rId5">
            <a:alphaModFix/>
          </a:blip>
          <a:stretch>
            <a:fillRect/>
          </a:stretch>
        </p:blipFill>
        <p:spPr>
          <a:xfrm>
            <a:off x="4873298" y="4332449"/>
            <a:ext cx="3133533" cy="1760001"/>
          </a:xfrm>
          <a:prstGeom prst="rect">
            <a:avLst/>
          </a:prstGeom>
          <a:noFill/>
          <a:ln>
            <a:noFill/>
          </a:ln>
        </p:spPr>
      </p:pic>
      <p:pic>
        <p:nvPicPr>
          <p:cNvPr id="425" name="Google Shape;425;g2d8ebedda08_0_18"/>
          <p:cNvPicPr preferRelativeResize="0"/>
          <p:nvPr/>
        </p:nvPicPr>
        <p:blipFill>
          <a:blip r:embed="rId6">
            <a:alphaModFix/>
          </a:blip>
          <a:stretch>
            <a:fillRect/>
          </a:stretch>
        </p:blipFill>
        <p:spPr>
          <a:xfrm>
            <a:off x="8436406" y="2399499"/>
            <a:ext cx="3133533" cy="1760001"/>
          </a:xfrm>
          <a:prstGeom prst="rect">
            <a:avLst/>
          </a:prstGeom>
          <a:noFill/>
          <a:ln>
            <a:noFill/>
          </a:ln>
        </p:spPr>
      </p:pic>
      <p:pic>
        <p:nvPicPr>
          <p:cNvPr id="426" name="Google Shape;426;g2d8ebedda08_0_18"/>
          <p:cNvPicPr preferRelativeResize="0"/>
          <p:nvPr/>
        </p:nvPicPr>
        <p:blipFill>
          <a:blip r:embed="rId7">
            <a:alphaModFix/>
          </a:blip>
          <a:stretch>
            <a:fillRect/>
          </a:stretch>
        </p:blipFill>
        <p:spPr>
          <a:xfrm>
            <a:off x="7389376" y="3957955"/>
            <a:ext cx="3956876" cy="2222470"/>
          </a:xfrm>
          <a:prstGeom prst="rect">
            <a:avLst/>
          </a:prstGeom>
          <a:noFill/>
          <a:ln>
            <a:noFill/>
          </a:ln>
        </p:spPr>
      </p:pic>
      <p:sp>
        <p:nvSpPr>
          <p:cNvPr id="427" name="Google Shape;427;g2d8ebedda08_0_18"/>
          <p:cNvSpPr txBox="1"/>
          <p:nvPr/>
        </p:nvSpPr>
        <p:spPr>
          <a:xfrm>
            <a:off x="585150" y="6180425"/>
            <a:ext cx="11161500" cy="4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lt1"/>
                </a:solidFill>
              </a:rPr>
              <a:t>Iyadurai, L; Blackwell, S E; Meiser-Stedman, R; Watson, P C; Bonsall, M B; Geddes, J R; Nobre, A C; Holmes, E A (2018).</a:t>
            </a:r>
            <a:r>
              <a:rPr lang="en-US" sz="1100">
                <a:solidFill>
                  <a:schemeClr val="dk1"/>
                </a:solidFill>
                <a:uFill>
                  <a:noFill/>
                </a:uFill>
                <a:hlinkClick r:id="rId8">
                  <a:extLst>
                    <a:ext uri="{A12FA001-AC4F-418D-AE19-62706E023703}">
                      <ahyp:hlinkClr xmlns:ahyp="http://schemas.microsoft.com/office/drawing/2018/hyperlinkcolor" val="tx"/>
                    </a:ext>
                  </a:extLst>
                </a:hlinkClick>
              </a:rPr>
              <a:t> </a:t>
            </a:r>
            <a:r>
              <a:rPr lang="en-US" sz="1100" u="sng">
                <a:solidFill>
                  <a:schemeClr val="hlink"/>
                </a:solidFill>
                <a:hlinkClick r:id="rId8"/>
              </a:rPr>
              <a:t>"Preventing intrusive memories after trauma via a brief intervention involving Tetris computer game play in the emergency department: a proof-of-concept randomized controlled trial"</a:t>
            </a:r>
            <a:r>
              <a:rPr lang="en-US" sz="1100">
                <a:solidFill>
                  <a:schemeClr val="dk1"/>
                </a:solidFill>
              </a:rPr>
              <a:t>. </a:t>
            </a:r>
            <a:r>
              <a:rPr lang="en-US" sz="1100" i="1">
                <a:solidFill>
                  <a:schemeClr val="lt1"/>
                </a:solidFill>
              </a:rPr>
              <a:t>Molecular Psychiatry</a:t>
            </a:r>
            <a:r>
              <a:rPr lang="en-US" sz="1100">
                <a:solidFill>
                  <a:schemeClr val="lt1"/>
                </a:solidFill>
              </a:rPr>
              <a:t>. </a:t>
            </a:r>
            <a:r>
              <a:rPr lang="en-US" sz="1100" b="1">
                <a:solidFill>
                  <a:schemeClr val="lt1"/>
                </a:solidFill>
              </a:rPr>
              <a:t>23</a:t>
            </a:r>
            <a:r>
              <a:rPr lang="en-US" sz="1100">
                <a:solidFill>
                  <a:schemeClr val="lt1"/>
                </a:solidFill>
              </a:rPr>
              <a:t> (3): 674–682.</a:t>
            </a:r>
            <a:r>
              <a:rPr lang="en-US" sz="1100">
                <a:solidFill>
                  <a:schemeClr val="dk1"/>
                </a:solidFill>
                <a:uFill>
                  <a:noFill/>
                </a:uFill>
                <a:hlinkClick r:id="rId9">
                  <a:extLst>
                    <a:ext uri="{A12FA001-AC4F-418D-AE19-62706E023703}">
                      <ahyp:hlinkClr xmlns:ahyp="http://schemas.microsoft.com/office/drawing/2018/hyperlinkcolor" val="tx"/>
                    </a:ext>
                  </a:extLst>
                </a:hlinkClick>
              </a:rPr>
              <a:t> </a:t>
            </a:r>
            <a:r>
              <a:rPr lang="en-US" sz="1100" u="sng">
                <a:solidFill>
                  <a:schemeClr val="hlink"/>
                </a:solidFill>
                <a:hlinkClick r:id="rId9"/>
              </a:rPr>
              <a:t>doi</a:t>
            </a:r>
            <a:r>
              <a:rPr lang="en-US" sz="1100">
                <a:solidFill>
                  <a:schemeClr val="dk1"/>
                </a:solidFill>
              </a:rPr>
              <a:t>:</a:t>
            </a:r>
            <a:r>
              <a:rPr lang="en-US" sz="1100" u="sng">
                <a:solidFill>
                  <a:schemeClr val="hlink"/>
                </a:solidFill>
                <a:hlinkClick r:id="rId10"/>
              </a:rPr>
              <a:t>10.1038/mp.2017.23</a:t>
            </a:r>
            <a:r>
              <a:rPr lang="en-US" sz="1100">
                <a:solidFill>
                  <a:schemeClr val="dk1"/>
                </a:solidFill>
              </a:rPr>
              <a:t>.</a:t>
            </a:r>
            <a:r>
              <a:rPr lang="en-US" sz="1100">
                <a:solidFill>
                  <a:schemeClr val="dk1"/>
                </a:solidFill>
                <a:uFill>
                  <a:noFill/>
                </a:uFill>
                <a:hlinkClick r:id="rId11">
                  <a:extLst>
                    <a:ext uri="{A12FA001-AC4F-418D-AE19-62706E023703}">
                      <ahyp:hlinkClr xmlns:ahyp="http://schemas.microsoft.com/office/drawing/2018/hyperlinkcolor" val="tx"/>
                    </a:ext>
                  </a:extLst>
                </a:hlinkClick>
              </a:rPr>
              <a:t> </a:t>
            </a:r>
            <a:r>
              <a:rPr lang="en-US" sz="1100" u="sng">
                <a:solidFill>
                  <a:schemeClr val="hlink"/>
                </a:solidFill>
                <a:hlinkClick r:id="rId11"/>
              </a:rPr>
              <a:t>ISSN</a:t>
            </a:r>
            <a:r>
              <a:rPr lang="en-US" sz="1100">
                <a:solidFill>
                  <a:schemeClr val="dk1"/>
                </a:solidFill>
              </a:rPr>
              <a:t> </a:t>
            </a:r>
            <a:r>
              <a:rPr lang="en-US" sz="1100" u="sng">
                <a:solidFill>
                  <a:schemeClr val="hlink"/>
                </a:solidFill>
                <a:hlinkClick r:id="rId12"/>
              </a:rPr>
              <a:t>1359-4184</a:t>
            </a:r>
            <a:r>
              <a:rPr lang="en-US" sz="1100">
                <a:solidFill>
                  <a:schemeClr val="dk1"/>
                </a:solidFill>
              </a:rPr>
              <a:t>.</a:t>
            </a:r>
            <a:r>
              <a:rPr lang="en-US" sz="1100">
                <a:solidFill>
                  <a:schemeClr val="dk1"/>
                </a:solidFill>
                <a:uFill>
                  <a:noFill/>
                </a:uFill>
                <a:hlinkClick r:id="rId13">
                  <a:extLst>
                    <a:ext uri="{A12FA001-AC4F-418D-AE19-62706E023703}">
                      <ahyp:hlinkClr xmlns:ahyp="http://schemas.microsoft.com/office/drawing/2018/hyperlinkcolor" val="tx"/>
                    </a:ext>
                  </a:extLst>
                </a:hlinkClick>
              </a:rPr>
              <a:t> </a:t>
            </a:r>
            <a:r>
              <a:rPr lang="en-US" sz="1100" u="sng">
                <a:solidFill>
                  <a:schemeClr val="hlink"/>
                </a:solidFill>
                <a:hlinkClick r:id="rId13"/>
              </a:rPr>
              <a:t>PMC</a:t>
            </a:r>
            <a:r>
              <a:rPr lang="en-US" sz="1100">
                <a:solidFill>
                  <a:schemeClr val="dk1"/>
                </a:solidFill>
              </a:rPr>
              <a:t> </a:t>
            </a:r>
            <a:r>
              <a:rPr lang="en-US" sz="1100" u="sng">
                <a:solidFill>
                  <a:schemeClr val="hlink"/>
                </a:solidFill>
                <a:hlinkClick r:id="rId8"/>
              </a:rPr>
              <a:t>5822451</a:t>
            </a:r>
            <a:r>
              <a:rPr lang="en-US" sz="1100">
                <a:solidFill>
                  <a:schemeClr val="dk1"/>
                </a:solidFill>
              </a:rPr>
              <a:t>.</a:t>
            </a:r>
            <a:r>
              <a:rPr lang="en-US" sz="1100">
                <a:solidFill>
                  <a:schemeClr val="dk1"/>
                </a:solidFill>
                <a:uFill>
                  <a:noFill/>
                </a:uFill>
                <a:hlinkClick r:id="rId14">
                  <a:extLst>
                    <a:ext uri="{A12FA001-AC4F-418D-AE19-62706E023703}">
                      <ahyp:hlinkClr xmlns:ahyp="http://schemas.microsoft.com/office/drawing/2018/hyperlinkcolor" val="tx"/>
                    </a:ext>
                  </a:extLst>
                </a:hlinkClick>
              </a:rPr>
              <a:t> </a:t>
            </a:r>
            <a:r>
              <a:rPr lang="en-US" sz="1100" u="sng">
                <a:solidFill>
                  <a:schemeClr val="hlink"/>
                </a:solidFill>
                <a:hlinkClick r:id="rId14"/>
              </a:rPr>
              <a:t>PMID</a:t>
            </a:r>
            <a:r>
              <a:rPr lang="en-US" sz="1100">
                <a:solidFill>
                  <a:schemeClr val="dk1"/>
                </a:solidFill>
              </a:rPr>
              <a:t> </a:t>
            </a:r>
            <a:r>
              <a:rPr lang="en-US" sz="1100" u="sng">
                <a:solidFill>
                  <a:schemeClr val="hlink"/>
                </a:solidFill>
                <a:hlinkClick r:id="rId15"/>
              </a:rPr>
              <a:t>28348380</a:t>
            </a:r>
            <a:r>
              <a:rPr lang="en-US" sz="1100">
                <a:solidFill>
                  <a:schemeClr val="dk1"/>
                </a:solidFill>
              </a:rPr>
              <a:t>.</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3513361ffd_0_47"/>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Tetris Effect Co-Op Showcase</a:t>
            </a:r>
            <a:endParaRPr/>
          </a:p>
        </p:txBody>
      </p:sp>
      <p:pic>
        <p:nvPicPr>
          <p:cNvPr id="433" name="Google Shape;433;g33513361ffd_0_47"/>
          <p:cNvPicPr preferRelativeResize="0"/>
          <p:nvPr/>
        </p:nvPicPr>
        <p:blipFill>
          <a:blip r:embed="rId3">
            <a:alphaModFix/>
          </a:blip>
          <a:stretch>
            <a:fillRect/>
          </a:stretch>
        </p:blipFill>
        <p:spPr>
          <a:xfrm>
            <a:off x="2275875" y="2113200"/>
            <a:ext cx="8018250" cy="45102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d8ebedda08_0_24"/>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Puyo Puyo</a:t>
            </a:r>
            <a:endParaRPr/>
          </a:p>
        </p:txBody>
      </p:sp>
      <p:sp>
        <p:nvSpPr>
          <p:cNvPr id="439" name="Google Shape;439;g2d8ebedda08_0_24"/>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Very similar to Tetris, the later versions of the game also include tetris as well.</a:t>
            </a:r>
            <a:endParaRPr/>
          </a:p>
          <a:p>
            <a:pPr marL="0" lvl="0" indent="0" algn="l" rtl="0">
              <a:spcBef>
                <a:spcPts val="1000"/>
              </a:spcBef>
              <a:spcAft>
                <a:spcPts val="0"/>
              </a:spcAft>
              <a:buNone/>
            </a:pPr>
            <a:r>
              <a:rPr lang="en-US"/>
              <a:t>Connect 4 or more blobs of the same color to clear the screen.</a:t>
            </a:r>
            <a:endParaRPr/>
          </a:p>
          <a:p>
            <a:pPr marL="0" lvl="0" indent="0" algn="l" rtl="0">
              <a:spcBef>
                <a:spcPts val="1000"/>
              </a:spcBef>
              <a:spcAft>
                <a:spcPts val="0"/>
              </a:spcAft>
              <a:buNone/>
            </a:pPr>
            <a:r>
              <a:rPr lang="en-US"/>
              <a:t>Set up chain reactions of blob clearing to send ghost blobs to your opponent.</a:t>
            </a:r>
            <a:endParaRPr/>
          </a:p>
          <a:p>
            <a:pPr marL="0" lvl="0" indent="0" algn="l" rtl="0">
              <a:spcBef>
                <a:spcPts val="1000"/>
              </a:spcBef>
              <a:spcAft>
                <a:spcPts val="0"/>
              </a:spcAft>
              <a:buNone/>
            </a:pPr>
            <a:r>
              <a:rPr lang="en-US"/>
              <a:t>Very easy to get into a flow state as you try to set up chain reaction after chain reaction.</a:t>
            </a:r>
            <a:endParaRPr/>
          </a:p>
          <a:p>
            <a:pPr marL="0" lvl="0" indent="0" algn="l" rtl="0">
              <a:spcBef>
                <a:spcPts val="1000"/>
              </a:spcBef>
              <a:spcAft>
                <a:spcPts val="0"/>
              </a:spcAft>
              <a:buNone/>
            </a:pPr>
            <a:r>
              <a:rPr lang="en-US"/>
              <a:t>Seeing a chain reaction of 5 or more is very satisfying.</a:t>
            </a:r>
            <a:endParaRPr/>
          </a:p>
        </p:txBody>
      </p:sp>
      <p:pic>
        <p:nvPicPr>
          <p:cNvPr id="440" name="Google Shape;440;g2d8ebedda08_0_24"/>
          <p:cNvPicPr preferRelativeResize="0"/>
          <p:nvPr/>
        </p:nvPicPr>
        <p:blipFill>
          <a:blip r:embed="rId3">
            <a:alphaModFix/>
          </a:blip>
          <a:stretch>
            <a:fillRect/>
          </a:stretch>
        </p:blipFill>
        <p:spPr>
          <a:xfrm>
            <a:off x="7494525" y="618721"/>
            <a:ext cx="2937900" cy="1373125"/>
          </a:xfrm>
          <a:prstGeom prst="rect">
            <a:avLst/>
          </a:prstGeom>
          <a:noFill/>
          <a:ln>
            <a:noFill/>
          </a:ln>
        </p:spPr>
      </p:pic>
      <p:pic>
        <p:nvPicPr>
          <p:cNvPr id="441" name="Google Shape;441;g2d8ebedda08_0_24"/>
          <p:cNvPicPr preferRelativeResize="0"/>
          <p:nvPr/>
        </p:nvPicPr>
        <p:blipFill>
          <a:blip r:embed="rId4">
            <a:alphaModFix/>
          </a:blip>
          <a:stretch>
            <a:fillRect/>
          </a:stretch>
        </p:blipFill>
        <p:spPr>
          <a:xfrm>
            <a:off x="4494875" y="4193120"/>
            <a:ext cx="3647849" cy="2048875"/>
          </a:xfrm>
          <a:prstGeom prst="rect">
            <a:avLst/>
          </a:prstGeom>
          <a:noFill/>
          <a:ln>
            <a:noFill/>
          </a:ln>
        </p:spPr>
      </p:pic>
      <p:pic>
        <p:nvPicPr>
          <p:cNvPr id="442" name="Google Shape;442;g2d8ebedda08_0_24"/>
          <p:cNvPicPr preferRelativeResize="0"/>
          <p:nvPr/>
        </p:nvPicPr>
        <p:blipFill>
          <a:blip r:embed="rId5">
            <a:alphaModFix/>
          </a:blip>
          <a:stretch>
            <a:fillRect/>
          </a:stretch>
        </p:blipFill>
        <p:spPr>
          <a:xfrm>
            <a:off x="7677349" y="2144250"/>
            <a:ext cx="4074126" cy="2288300"/>
          </a:xfrm>
          <a:prstGeom prst="rect">
            <a:avLst/>
          </a:prstGeom>
          <a:noFill/>
          <a:ln>
            <a:noFill/>
          </a:ln>
        </p:spPr>
      </p:pic>
      <p:pic>
        <p:nvPicPr>
          <p:cNvPr id="443" name="Google Shape;443;g2d8ebedda08_0_24"/>
          <p:cNvPicPr preferRelativeResize="0"/>
          <p:nvPr/>
        </p:nvPicPr>
        <p:blipFill>
          <a:blip r:embed="rId6">
            <a:alphaModFix/>
          </a:blip>
          <a:stretch>
            <a:fillRect/>
          </a:stretch>
        </p:blipFill>
        <p:spPr>
          <a:xfrm>
            <a:off x="4709024" y="2144248"/>
            <a:ext cx="3647875" cy="2048875"/>
          </a:xfrm>
          <a:prstGeom prst="rect">
            <a:avLst/>
          </a:prstGeom>
          <a:noFill/>
          <a:ln>
            <a:noFill/>
          </a:ln>
        </p:spPr>
      </p:pic>
      <p:pic>
        <p:nvPicPr>
          <p:cNvPr id="444" name="Google Shape;444;g2d8ebedda08_0_24"/>
          <p:cNvPicPr preferRelativeResize="0"/>
          <p:nvPr/>
        </p:nvPicPr>
        <p:blipFill>
          <a:blip r:embed="rId7">
            <a:alphaModFix/>
          </a:blip>
          <a:stretch>
            <a:fillRect/>
          </a:stretch>
        </p:blipFill>
        <p:spPr>
          <a:xfrm>
            <a:off x="7248125" y="3896022"/>
            <a:ext cx="4503349" cy="2529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d8ebedda08_0_112"/>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Wilmot’s Warehouse</a:t>
            </a:r>
            <a:endParaRPr/>
          </a:p>
        </p:txBody>
      </p:sp>
      <p:sp>
        <p:nvSpPr>
          <p:cNvPr id="450" name="Google Shape;450;g2d8ebedda08_0_112"/>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lnSpcReduction="10000"/>
          </a:bodyPr>
          <a:lstStyle/>
          <a:p>
            <a:pPr marL="0" lvl="0" indent="0" algn="l" rtl="0">
              <a:spcBef>
                <a:spcPts val="1000"/>
              </a:spcBef>
              <a:spcAft>
                <a:spcPts val="0"/>
              </a:spcAft>
              <a:buNone/>
            </a:pPr>
            <a:r>
              <a:rPr lang="en-US"/>
              <a:t>Wilmot's Warehouse is a puzzle game about keeping a warehouse running in tip-top shape.</a:t>
            </a:r>
            <a:endParaRPr/>
          </a:p>
          <a:p>
            <a:pPr marL="0" lvl="0" indent="0" algn="l" rtl="0">
              <a:spcBef>
                <a:spcPts val="1000"/>
              </a:spcBef>
              <a:spcAft>
                <a:spcPts val="0"/>
              </a:spcAft>
              <a:buNone/>
            </a:pPr>
            <a:r>
              <a:rPr lang="en-US"/>
              <a:t>You play as Wilmot, a hard working warehouse employee tasked with pushing, sorting and stacking a variety of products.</a:t>
            </a:r>
            <a:endParaRPr/>
          </a:p>
          <a:p>
            <a:pPr marL="0" lvl="0" indent="0" algn="l" rtl="0">
              <a:spcBef>
                <a:spcPts val="1000"/>
              </a:spcBef>
              <a:spcAft>
                <a:spcPts val="0"/>
              </a:spcAft>
              <a:buNone/>
            </a:pPr>
            <a:r>
              <a:rPr lang="en-US"/>
              <a:t>You can organize the warehouse however you like, boots can go in a shoe section, a leather section or some sort of sorting only you can understand.</a:t>
            </a:r>
            <a:endParaRPr/>
          </a:p>
          <a:p>
            <a:pPr marL="0" lvl="0" indent="0" algn="l" rtl="0">
              <a:spcBef>
                <a:spcPts val="1000"/>
              </a:spcBef>
              <a:spcAft>
                <a:spcPts val="0"/>
              </a:spcAft>
              <a:buNone/>
            </a:pPr>
            <a:r>
              <a:rPr lang="en-US"/>
              <a:t>Usually relaxing, but the timed sections where you need to get things for customers can be stressful, or achieve a state of flow for those that get into the game.</a:t>
            </a:r>
            <a:endParaRPr/>
          </a:p>
        </p:txBody>
      </p:sp>
      <p:pic>
        <p:nvPicPr>
          <p:cNvPr id="451" name="Google Shape;451;g2d8ebedda08_0_112"/>
          <p:cNvPicPr preferRelativeResize="0"/>
          <p:nvPr/>
        </p:nvPicPr>
        <p:blipFill>
          <a:blip r:embed="rId3">
            <a:alphaModFix/>
          </a:blip>
          <a:stretch>
            <a:fillRect/>
          </a:stretch>
        </p:blipFill>
        <p:spPr>
          <a:xfrm>
            <a:off x="7556125" y="606850"/>
            <a:ext cx="2874725" cy="1343625"/>
          </a:xfrm>
          <a:prstGeom prst="rect">
            <a:avLst/>
          </a:prstGeom>
          <a:noFill/>
          <a:ln>
            <a:noFill/>
          </a:ln>
        </p:spPr>
      </p:pic>
      <p:pic>
        <p:nvPicPr>
          <p:cNvPr id="452" name="Google Shape;452;g2d8ebedda08_0_112"/>
          <p:cNvPicPr preferRelativeResize="0"/>
          <p:nvPr/>
        </p:nvPicPr>
        <p:blipFill>
          <a:blip r:embed="rId4">
            <a:alphaModFix/>
          </a:blip>
          <a:stretch>
            <a:fillRect/>
          </a:stretch>
        </p:blipFill>
        <p:spPr>
          <a:xfrm>
            <a:off x="4709025" y="2102875"/>
            <a:ext cx="4294675" cy="2412175"/>
          </a:xfrm>
          <a:prstGeom prst="rect">
            <a:avLst/>
          </a:prstGeom>
          <a:noFill/>
          <a:ln>
            <a:noFill/>
          </a:ln>
        </p:spPr>
      </p:pic>
      <p:pic>
        <p:nvPicPr>
          <p:cNvPr id="453" name="Google Shape;453;g2d8ebedda08_0_112"/>
          <p:cNvPicPr preferRelativeResize="0"/>
          <p:nvPr/>
        </p:nvPicPr>
        <p:blipFill>
          <a:blip r:embed="rId5">
            <a:alphaModFix/>
          </a:blip>
          <a:stretch>
            <a:fillRect/>
          </a:stretch>
        </p:blipFill>
        <p:spPr>
          <a:xfrm>
            <a:off x="8014823" y="2409925"/>
            <a:ext cx="3628753" cy="2038150"/>
          </a:xfrm>
          <a:prstGeom prst="rect">
            <a:avLst/>
          </a:prstGeom>
          <a:noFill/>
          <a:ln>
            <a:noFill/>
          </a:ln>
        </p:spPr>
      </p:pic>
      <p:pic>
        <p:nvPicPr>
          <p:cNvPr id="454" name="Google Shape;454;g2d8ebedda08_0_112"/>
          <p:cNvPicPr preferRelativeResize="0"/>
          <p:nvPr/>
        </p:nvPicPr>
        <p:blipFill>
          <a:blip r:embed="rId6">
            <a:alphaModFix/>
          </a:blip>
          <a:stretch>
            <a:fillRect/>
          </a:stretch>
        </p:blipFill>
        <p:spPr>
          <a:xfrm>
            <a:off x="4709023" y="4400500"/>
            <a:ext cx="3628753" cy="2038150"/>
          </a:xfrm>
          <a:prstGeom prst="rect">
            <a:avLst/>
          </a:prstGeom>
          <a:noFill/>
          <a:ln>
            <a:noFill/>
          </a:ln>
        </p:spPr>
      </p:pic>
      <p:pic>
        <p:nvPicPr>
          <p:cNvPr id="455" name="Google Shape;455;g2d8ebedda08_0_112"/>
          <p:cNvPicPr preferRelativeResize="0"/>
          <p:nvPr/>
        </p:nvPicPr>
        <p:blipFill>
          <a:blip r:embed="rId7">
            <a:alphaModFix/>
          </a:blip>
          <a:stretch>
            <a:fillRect/>
          </a:stretch>
        </p:blipFill>
        <p:spPr>
          <a:xfrm>
            <a:off x="7935777" y="4338925"/>
            <a:ext cx="3549423" cy="19935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3b99f7b881_0_0"/>
          <p:cNvSpPr txBox="1">
            <a:spLocks noGrp="1"/>
          </p:cNvSpPr>
          <p:nvPr>
            <p:ph type="ctrTitle"/>
          </p:nvPr>
        </p:nvSpPr>
        <p:spPr>
          <a:xfrm>
            <a:off x="680322" y="2733709"/>
            <a:ext cx="8144100" cy="1373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endParaRPr/>
          </a:p>
        </p:txBody>
      </p:sp>
      <p:sp>
        <p:nvSpPr>
          <p:cNvPr id="224" name="Google Shape;224;g33b99f7b881_0_0"/>
          <p:cNvSpPr txBox="1">
            <a:spLocks noGrp="1"/>
          </p:cNvSpPr>
          <p:nvPr>
            <p:ph type="subTitle" idx="1"/>
          </p:nvPr>
        </p:nvSpPr>
        <p:spPr>
          <a:xfrm>
            <a:off x="680322" y="4394039"/>
            <a:ext cx="8144100" cy="1117800"/>
          </a:xfrm>
          <a:prstGeom prst="rect">
            <a:avLst/>
          </a:prstGeom>
        </p:spPr>
        <p:txBody>
          <a:bodyPr spcFirstLastPara="1" wrap="square" lIns="91425" tIns="45700" rIns="91425" bIns="45700" anchor="t" anchorCtr="0">
            <a:normAutofit/>
          </a:bodyPr>
          <a:lstStyle/>
          <a:p>
            <a:pPr marL="0" lvl="0" indent="0" algn="r" rtl="0">
              <a:spcBef>
                <a:spcPts val="1000"/>
              </a:spcBef>
              <a:spcAft>
                <a:spcPts val="0"/>
              </a:spcAft>
              <a:buNone/>
            </a:pPr>
            <a:endParaRPr/>
          </a:p>
        </p:txBody>
      </p:sp>
      <p:pic>
        <p:nvPicPr>
          <p:cNvPr id="225" name="Google Shape;225;g33b99f7b881_0_0"/>
          <p:cNvPicPr preferRelativeResize="0"/>
          <p:nvPr/>
        </p:nvPicPr>
        <p:blipFill>
          <a:blip r:embed="rId3">
            <a:alphaModFix/>
          </a:blip>
          <a:stretch>
            <a:fillRect/>
          </a:stretch>
        </p:blipFill>
        <p:spPr>
          <a:xfrm>
            <a:off x="0" y="0"/>
            <a:ext cx="12575576" cy="7325849"/>
          </a:xfrm>
          <a:prstGeom prst="rect">
            <a:avLst/>
          </a:prstGeom>
          <a:noFill/>
          <a:ln>
            <a:noFill/>
          </a:ln>
        </p:spPr>
      </p:pic>
      <p:pic>
        <p:nvPicPr>
          <p:cNvPr id="226" name="Google Shape;226;g33b99f7b881_0_0"/>
          <p:cNvPicPr preferRelativeResize="0"/>
          <p:nvPr/>
        </p:nvPicPr>
        <p:blipFill>
          <a:blip r:embed="rId4">
            <a:alphaModFix/>
          </a:blip>
          <a:stretch>
            <a:fillRect/>
          </a:stretch>
        </p:blipFill>
        <p:spPr>
          <a:xfrm>
            <a:off x="9134150" y="2822150"/>
            <a:ext cx="3441425" cy="4474400"/>
          </a:xfrm>
          <a:prstGeom prst="rect">
            <a:avLst/>
          </a:prstGeom>
          <a:noFill/>
          <a:ln>
            <a:noFill/>
          </a:ln>
        </p:spPr>
      </p:pic>
      <p:pic>
        <p:nvPicPr>
          <p:cNvPr id="227" name="Google Shape;227;g33b99f7b881_0_0"/>
          <p:cNvPicPr preferRelativeResize="0"/>
          <p:nvPr/>
        </p:nvPicPr>
        <p:blipFill>
          <a:blip r:embed="rId5">
            <a:alphaModFix/>
          </a:blip>
          <a:stretch>
            <a:fillRect/>
          </a:stretch>
        </p:blipFill>
        <p:spPr>
          <a:xfrm>
            <a:off x="7954125" y="5160300"/>
            <a:ext cx="1503876" cy="2182650"/>
          </a:xfrm>
          <a:prstGeom prst="rect">
            <a:avLst/>
          </a:prstGeom>
          <a:noFill/>
          <a:ln>
            <a:noFill/>
          </a:ln>
        </p:spPr>
      </p:pic>
      <p:pic>
        <p:nvPicPr>
          <p:cNvPr id="228" name="Google Shape;228;g33b99f7b881_0_0"/>
          <p:cNvPicPr preferRelativeResize="0"/>
          <p:nvPr/>
        </p:nvPicPr>
        <p:blipFill>
          <a:blip r:embed="rId4">
            <a:alphaModFix/>
          </a:blip>
          <a:stretch>
            <a:fillRect/>
          </a:stretch>
        </p:blipFill>
        <p:spPr>
          <a:xfrm>
            <a:off x="9266425" y="2897550"/>
            <a:ext cx="3471525" cy="4445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3513361ffd_0_15"/>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Thumper</a:t>
            </a:r>
            <a:endParaRPr/>
          </a:p>
        </p:txBody>
      </p:sp>
      <p:sp>
        <p:nvSpPr>
          <p:cNvPr id="461" name="Google Shape;461;g33513361ffd_0_15"/>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Used in the VIRTUALTIMES project to study the effects of flow on anxiety and depression.</a:t>
            </a:r>
            <a:endParaRPr/>
          </a:p>
          <a:p>
            <a:pPr marL="0" lvl="0" indent="0" algn="l" rtl="0">
              <a:spcBef>
                <a:spcPts val="1000"/>
              </a:spcBef>
              <a:spcAft>
                <a:spcPts val="0"/>
              </a:spcAft>
              <a:buNone/>
            </a:pPr>
            <a:r>
              <a:rPr lang="en-US"/>
              <a:t>Very engrossing and intense game where you guide a racing beetle through rhythm courses where you must press the right button at the right time while visuals swirl all around you.</a:t>
            </a:r>
            <a:endParaRPr/>
          </a:p>
          <a:p>
            <a:pPr marL="0" lvl="0" indent="0" algn="l" rtl="0">
              <a:spcBef>
                <a:spcPts val="1000"/>
              </a:spcBef>
              <a:spcAft>
                <a:spcPts val="0"/>
              </a:spcAft>
              <a:buNone/>
            </a:pPr>
            <a:r>
              <a:rPr lang="en-US"/>
              <a:t>The project showed that players felt less self-rumination, depression and anxiety, induced by by the faster passing of time from in in a state of flow.</a:t>
            </a:r>
            <a:endParaRPr/>
          </a:p>
        </p:txBody>
      </p:sp>
      <p:sp>
        <p:nvSpPr>
          <p:cNvPr id="462" name="Google Shape;462;g33513361ffd_0_15"/>
          <p:cNvSpPr txBox="1"/>
          <p:nvPr/>
        </p:nvSpPr>
        <p:spPr>
          <a:xfrm>
            <a:off x="677575" y="6159875"/>
            <a:ext cx="101535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VIRTUALTIMES Project:</a:t>
            </a:r>
            <a:r>
              <a:rPr lang="en-US"/>
              <a:t> </a:t>
            </a:r>
            <a:r>
              <a:rPr lang="en-US" sz="1200" u="sng">
                <a:solidFill>
                  <a:schemeClr val="hlink"/>
                </a:solidFill>
                <a:latin typeface="Trebuchet MS"/>
                <a:ea typeface="Trebuchet MS"/>
                <a:cs typeface="Trebuchet MS"/>
                <a:sym typeface="Trebuchet MS"/>
                <a:hlinkClick r:id="rId3"/>
              </a:rPr>
              <a:t>https://brill.com/view/journals/time/9/4/article-p353_353.xml</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pic>
        <p:nvPicPr>
          <p:cNvPr id="463" name="Google Shape;463;g33513361ffd_0_15"/>
          <p:cNvPicPr preferRelativeResize="0"/>
          <p:nvPr/>
        </p:nvPicPr>
        <p:blipFill>
          <a:blip r:embed="rId4">
            <a:alphaModFix/>
          </a:blip>
          <a:stretch>
            <a:fillRect/>
          </a:stretch>
        </p:blipFill>
        <p:spPr>
          <a:xfrm>
            <a:off x="7535575" y="608450"/>
            <a:ext cx="2886600" cy="1349150"/>
          </a:xfrm>
          <a:prstGeom prst="rect">
            <a:avLst/>
          </a:prstGeom>
          <a:noFill/>
          <a:ln>
            <a:noFill/>
          </a:ln>
        </p:spPr>
      </p:pic>
      <p:pic>
        <p:nvPicPr>
          <p:cNvPr id="464" name="Google Shape;464;g33513361ffd_0_15"/>
          <p:cNvPicPr preferRelativeResize="0"/>
          <p:nvPr/>
        </p:nvPicPr>
        <p:blipFill>
          <a:blip r:embed="rId5">
            <a:alphaModFix/>
          </a:blip>
          <a:stretch>
            <a:fillRect/>
          </a:stretch>
        </p:blipFill>
        <p:spPr>
          <a:xfrm>
            <a:off x="4702024" y="2118538"/>
            <a:ext cx="4264151" cy="2395025"/>
          </a:xfrm>
          <a:prstGeom prst="rect">
            <a:avLst/>
          </a:prstGeom>
          <a:noFill/>
          <a:ln>
            <a:noFill/>
          </a:ln>
        </p:spPr>
      </p:pic>
      <p:pic>
        <p:nvPicPr>
          <p:cNvPr id="465" name="Google Shape;465;g33513361ffd_0_15"/>
          <p:cNvPicPr preferRelativeResize="0"/>
          <p:nvPr/>
        </p:nvPicPr>
        <p:blipFill>
          <a:blip r:embed="rId6">
            <a:alphaModFix/>
          </a:blip>
          <a:stretch>
            <a:fillRect/>
          </a:stretch>
        </p:blipFill>
        <p:spPr>
          <a:xfrm>
            <a:off x="8469850" y="2492532"/>
            <a:ext cx="3334549" cy="1872925"/>
          </a:xfrm>
          <a:prstGeom prst="rect">
            <a:avLst/>
          </a:prstGeom>
          <a:noFill/>
          <a:ln>
            <a:noFill/>
          </a:ln>
        </p:spPr>
      </p:pic>
      <p:pic>
        <p:nvPicPr>
          <p:cNvPr id="466" name="Google Shape;466;g33513361ffd_0_15"/>
          <p:cNvPicPr preferRelativeResize="0"/>
          <p:nvPr/>
        </p:nvPicPr>
        <p:blipFill>
          <a:blip r:embed="rId7">
            <a:alphaModFix/>
          </a:blip>
          <a:stretch>
            <a:fillRect/>
          </a:stretch>
        </p:blipFill>
        <p:spPr>
          <a:xfrm>
            <a:off x="5318025" y="4288825"/>
            <a:ext cx="3599875" cy="2021925"/>
          </a:xfrm>
          <a:prstGeom prst="rect">
            <a:avLst/>
          </a:prstGeom>
          <a:noFill/>
          <a:ln>
            <a:noFill/>
          </a:ln>
        </p:spPr>
      </p:pic>
      <p:pic>
        <p:nvPicPr>
          <p:cNvPr id="467" name="Google Shape;467;g33513361ffd_0_15"/>
          <p:cNvPicPr preferRelativeResize="0"/>
          <p:nvPr/>
        </p:nvPicPr>
        <p:blipFill>
          <a:blip r:embed="rId8">
            <a:alphaModFix/>
          </a:blip>
          <a:stretch>
            <a:fillRect/>
          </a:stretch>
        </p:blipFill>
        <p:spPr>
          <a:xfrm>
            <a:off x="8415325" y="4206673"/>
            <a:ext cx="3334550" cy="1872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dcf8656b05_0_18"/>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Thumper</a:t>
            </a:r>
            <a:endParaRPr/>
          </a:p>
        </p:txBody>
      </p:sp>
      <p:sp>
        <p:nvSpPr>
          <p:cNvPr id="473" name="Google Shape;473;g2dcf8656b05_0_18"/>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Used in the VIRTUALTIMES project to study the effects of flow on anxiety and depression.</a:t>
            </a:r>
            <a:endParaRPr/>
          </a:p>
          <a:p>
            <a:pPr marL="0" lvl="0" indent="0" algn="l" rtl="0">
              <a:spcBef>
                <a:spcPts val="1000"/>
              </a:spcBef>
              <a:spcAft>
                <a:spcPts val="0"/>
              </a:spcAft>
              <a:buNone/>
            </a:pPr>
            <a:r>
              <a:rPr lang="en-US"/>
              <a:t>Very engrossing and intense game where you guide a racing beetle through rhythm courses where you must press the right button at the right time while visuals swirl all around you.</a:t>
            </a:r>
            <a:endParaRPr/>
          </a:p>
          <a:p>
            <a:pPr marL="0" lvl="0" indent="0" algn="l" rtl="0">
              <a:spcBef>
                <a:spcPts val="1000"/>
              </a:spcBef>
              <a:spcAft>
                <a:spcPts val="0"/>
              </a:spcAft>
              <a:buNone/>
            </a:pPr>
            <a:r>
              <a:rPr lang="en-US"/>
              <a:t>The project showed that players felt less self-rumination, depression and anxiety, induced by by the faster passing of time from in in a state of flow.</a:t>
            </a:r>
            <a:endParaRPr/>
          </a:p>
        </p:txBody>
      </p:sp>
      <p:sp>
        <p:nvSpPr>
          <p:cNvPr id="474" name="Google Shape;474;g2dcf8656b05_0_18"/>
          <p:cNvSpPr txBox="1"/>
          <p:nvPr/>
        </p:nvSpPr>
        <p:spPr>
          <a:xfrm>
            <a:off x="677575" y="6159875"/>
            <a:ext cx="101535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VIRTUALTIMES Project:</a:t>
            </a:r>
            <a:r>
              <a:rPr lang="en-US"/>
              <a:t> </a:t>
            </a:r>
            <a:r>
              <a:rPr lang="en-US" sz="1200" u="sng">
                <a:solidFill>
                  <a:schemeClr val="hlink"/>
                </a:solidFill>
                <a:latin typeface="Trebuchet MS"/>
                <a:ea typeface="Trebuchet MS"/>
                <a:cs typeface="Trebuchet MS"/>
                <a:sym typeface="Trebuchet MS"/>
                <a:hlinkClick r:id="rId3"/>
              </a:rPr>
              <a:t>https://brill.com/view/journals/time/9/4/article-p353_353.xml</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pic>
        <p:nvPicPr>
          <p:cNvPr id="475" name="Google Shape;475;g2dcf8656b05_0_18"/>
          <p:cNvPicPr preferRelativeResize="0"/>
          <p:nvPr/>
        </p:nvPicPr>
        <p:blipFill>
          <a:blip r:embed="rId4">
            <a:alphaModFix/>
          </a:blip>
          <a:stretch>
            <a:fillRect/>
          </a:stretch>
        </p:blipFill>
        <p:spPr>
          <a:xfrm>
            <a:off x="7535575" y="608450"/>
            <a:ext cx="2886600" cy="1349150"/>
          </a:xfrm>
          <a:prstGeom prst="rect">
            <a:avLst/>
          </a:prstGeom>
          <a:noFill/>
          <a:ln>
            <a:noFill/>
          </a:ln>
        </p:spPr>
      </p:pic>
      <p:pic>
        <p:nvPicPr>
          <p:cNvPr id="476" name="Google Shape;476;g2dcf8656b05_0_18"/>
          <p:cNvPicPr preferRelativeResize="0"/>
          <p:nvPr/>
        </p:nvPicPr>
        <p:blipFill>
          <a:blip r:embed="rId5">
            <a:alphaModFix/>
          </a:blip>
          <a:stretch>
            <a:fillRect/>
          </a:stretch>
        </p:blipFill>
        <p:spPr>
          <a:xfrm>
            <a:off x="4702024" y="2118538"/>
            <a:ext cx="4264151" cy="2395025"/>
          </a:xfrm>
          <a:prstGeom prst="rect">
            <a:avLst/>
          </a:prstGeom>
          <a:noFill/>
          <a:ln>
            <a:noFill/>
          </a:ln>
        </p:spPr>
      </p:pic>
      <p:pic>
        <p:nvPicPr>
          <p:cNvPr id="477" name="Google Shape;477;g2dcf8656b05_0_18"/>
          <p:cNvPicPr preferRelativeResize="0"/>
          <p:nvPr/>
        </p:nvPicPr>
        <p:blipFill>
          <a:blip r:embed="rId6">
            <a:alphaModFix/>
          </a:blip>
          <a:stretch>
            <a:fillRect/>
          </a:stretch>
        </p:blipFill>
        <p:spPr>
          <a:xfrm>
            <a:off x="8469850" y="2492532"/>
            <a:ext cx="3334549" cy="1872925"/>
          </a:xfrm>
          <a:prstGeom prst="rect">
            <a:avLst/>
          </a:prstGeom>
          <a:noFill/>
          <a:ln>
            <a:noFill/>
          </a:ln>
        </p:spPr>
      </p:pic>
      <p:pic>
        <p:nvPicPr>
          <p:cNvPr id="478" name="Google Shape;478;g2dcf8656b05_0_18"/>
          <p:cNvPicPr preferRelativeResize="0"/>
          <p:nvPr/>
        </p:nvPicPr>
        <p:blipFill>
          <a:blip r:embed="rId7">
            <a:alphaModFix/>
          </a:blip>
          <a:stretch>
            <a:fillRect/>
          </a:stretch>
        </p:blipFill>
        <p:spPr>
          <a:xfrm>
            <a:off x="5318025" y="4288825"/>
            <a:ext cx="3599875" cy="2021925"/>
          </a:xfrm>
          <a:prstGeom prst="rect">
            <a:avLst/>
          </a:prstGeom>
          <a:noFill/>
          <a:ln>
            <a:noFill/>
          </a:ln>
        </p:spPr>
      </p:pic>
      <p:pic>
        <p:nvPicPr>
          <p:cNvPr id="479" name="Google Shape;479;g2dcf8656b05_0_18"/>
          <p:cNvPicPr preferRelativeResize="0"/>
          <p:nvPr/>
        </p:nvPicPr>
        <p:blipFill>
          <a:blip r:embed="rId8">
            <a:alphaModFix/>
          </a:blip>
          <a:stretch>
            <a:fillRect/>
          </a:stretch>
        </p:blipFill>
        <p:spPr>
          <a:xfrm>
            <a:off x="8415325" y="4206673"/>
            <a:ext cx="3334550" cy="1872901"/>
          </a:xfrm>
          <a:prstGeom prst="rect">
            <a:avLst/>
          </a:prstGeom>
          <a:noFill/>
          <a:ln>
            <a:noFill/>
          </a:ln>
        </p:spPr>
      </p:pic>
      <p:pic>
        <p:nvPicPr>
          <p:cNvPr id="480" name="Google Shape;480;g2dcf8656b05_0_18" descr="https://www.playstation.com/en-us/games/thumper-ps4/&#10;&#10;Thumper is a rhythm violence: classic action, breakneck speed, and brutal physicality. Available now for PS4 and PlayStation VR. Learn more at http://thumpergame.com. &#10;&#10;Copyright 2016 Drool LLC. All Rights Reserved." title="Thumper - Release Trailer | PS4, PSVR">
            <a:hlinkClick r:id="rId9"/>
          </p:cNvPr>
          <p:cNvPicPr preferRelativeResize="0"/>
          <p:nvPr/>
        </p:nvPicPr>
        <p:blipFill>
          <a:blip r:embed="rId10">
            <a:alphaModFix/>
          </a:blip>
          <a:stretch>
            <a:fillRect/>
          </a:stretch>
        </p:blipFill>
        <p:spPr>
          <a:xfrm>
            <a:off x="4556625" y="2118550"/>
            <a:ext cx="7554875" cy="4249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1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dcf8656b05_0_6"/>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Upcoming/New Cozy Games</a:t>
            </a:r>
            <a:endParaRPr/>
          </a:p>
        </p:txBody>
      </p:sp>
      <p:sp>
        <p:nvSpPr>
          <p:cNvPr id="486" name="Google Shape;486;g2dcf8656b05_0_6"/>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a:t>Good Coffee, Great Coffee - Make coffee for a coffee shop. Seems like you’ll need to research the recipes yourself, but a hit on the Cozy game Facebook group.</a:t>
            </a:r>
            <a:endParaRPr/>
          </a:p>
          <a:p>
            <a:pPr marL="0" lvl="0" indent="0" algn="l" rtl="0">
              <a:spcBef>
                <a:spcPts val="1000"/>
              </a:spcBef>
              <a:spcAft>
                <a:spcPts val="0"/>
              </a:spcAft>
              <a:buNone/>
            </a:pPr>
            <a:endParaRPr/>
          </a:p>
          <a:p>
            <a:pPr marL="0" lvl="0" indent="0" algn="l" rtl="0">
              <a:spcBef>
                <a:spcPts val="1000"/>
              </a:spcBef>
              <a:spcAft>
                <a:spcPts val="0"/>
              </a:spcAft>
              <a:buNone/>
            </a:pPr>
            <a:r>
              <a:rPr lang="en-US"/>
              <a:t>Stardew Valley 2 - A new Stardew Valley if you played the old one to completion.</a:t>
            </a:r>
            <a:endParaRPr/>
          </a:p>
          <a:p>
            <a:pPr marL="0" lvl="0" indent="0" algn="l" rtl="0">
              <a:spcBef>
                <a:spcPts val="1000"/>
              </a:spcBef>
              <a:spcAft>
                <a:spcPts val="0"/>
              </a:spcAft>
              <a:buNone/>
            </a:pPr>
            <a:endParaRPr/>
          </a:p>
          <a:p>
            <a:pPr marL="0" lvl="0" indent="0" algn="l" rtl="0">
              <a:spcBef>
                <a:spcPts val="1000"/>
              </a:spcBef>
              <a:spcAft>
                <a:spcPts val="0"/>
              </a:spcAft>
              <a:buNone/>
            </a:pPr>
            <a:r>
              <a:rPr lang="en-US"/>
              <a:t>inZOI - New “Sims” like game.</a:t>
            </a:r>
            <a:endParaRPr/>
          </a:p>
          <a:p>
            <a:pPr marL="0" lvl="0" indent="0" algn="l" rtl="0">
              <a:spcBef>
                <a:spcPts val="1000"/>
              </a:spcBef>
              <a:spcAft>
                <a:spcPts val="0"/>
              </a:spcAft>
              <a:buNone/>
            </a:pPr>
            <a:endParaRPr/>
          </a:p>
          <a:p>
            <a:pPr marL="0" lvl="0" indent="0" algn="l" rtl="0">
              <a:spcBef>
                <a:spcPts val="1000"/>
              </a:spcBef>
              <a:spcAft>
                <a:spcPts val="0"/>
              </a:spcAft>
              <a:buNone/>
            </a:pPr>
            <a:r>
              <a:rPr lang="en-US"/>
              <a:t>Unpacking - Unpack rooms and set them up the way you want.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d8ebedda08_0_47"/>
          <p:cNvSpPr txBox="1">
            <a:spLocks noGrp="1"/>
          </p:cNvSpPr>
          <p:nvPr>
            <p:ph type="title"/>
          </p:nvPr>
        </p:nvSpPr>
        <p:spPr>
          <a:xfrm>
            <a:off x="680322" y="2869895"/>
            <a:ext cx="9613800" cy="10908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Visual Novels</a:t>
            </a:r>
            <a:endParaRPr/>
          </a:p>
        </p:txBody>
      </p:sp>
      <p:sp>
        <p:nvSpPr>
          <p:cNvPr id="498" name="Google Shape;498;g2d8ebedda08_0_47"/>
          <p:cNvSpPr txBox="1">
            <a:spLocks noGrp="1"/>
          </p:cNvSpPr>
          <p:nvPr>
            <p:ph type="body" idx="1"/>
          </p:nvPr>
        </p:nvSpPr>
        <p:spPr>
          <a:xfrm>
            <a:off x="680322" y="4232171"/>
            <a:ext cx="9613800" cy="1704000"/>
          </a:xfrm>
          <a:prstGeom prst="rect">
            <a:avLst/>
          </a:prstGeom>
        </p:spPr>
        <p:txBody>
          <a:bodyPr spcFirstLastPara="1" wrap="square" lIns="91425" tIns="45700" rIns="91425" bIns="45700" anchor="t" anchorCtr="0">
            <a:normAutofit/>
          </a:bodyPr>
          <a:lstStyle/>
          <a:p>
            <a:pPr marL="0" lvl="0" indent="0" algn="r" rtl="0">
              <a:spcBef>
                <a:spcPts val="1000"/>
              </a:spcBef>
              <a:spcAft>
                <a:spcPts val="0"/>
              </a:spcAft>
              <a:buNone/>
            </a:pPr>
            <a:r>
              <a:rPr lang="en-US"/>
              <a:t>Great for exploring social topics, practicing social interaction and relating to others.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d8ebedda08_0_53"/>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Coffee Talk</a:t>
            </a:r>
            <a:endParaRPr/>
          </a:p>
        </p:txBody>
      </p:sp>
      <p:sp>
        <p:nvSpPr>
          <p:cNvPr id="504" name="Google Shape;504;g2d8ebedda08_0_53"/>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fontScale="92500" lnSpcReduction="10000"/>
          </a:bodyPr>
          <a:lstStyle/>
          <a:p>
            <a:pPr marL="0" lvl="0" indent="0" algn="l" rtl="0">
              <a:spcBef>
                <a:spcPts val="1000"/>
              </a:spcBef>
              <a:spcAft>
                <a:spcPts val="0"/>
              </a:spcAft>
              <a:buNone/>
            </a:pPr>
            <a:r>
              <a:rPr lang="en-US" i="1"/>
              <a:t>Coffee Talk</a:t>
            </a:r>
            <a:r>
              <a:rPr lang="en-US"/>
              <a:t> is a game about listening to people’s problems and helping them by serving up a warm drink out of the ingredients you have in stock. </a:t>
            </a:r>
            <a:endParaRPr/>
          </a:p>
          <a:p>
            <a:pPr marL="0" lvl="0" indent="0" algn="l" rtl="0">
              <a:spcBef>
                <a:spcPts val="1000"/>
              </a:spcBef>
              <a:spcAft>
                <a:spcPts val="0"/>
              </a:spcAft>
              <a:buNone/>
            </a:pPr>
            <a:r>
              <a:rPr lang="en-US"/>
              <a:t>It is a game that depicts lives as humanly as possible, while having a cast that is more than just humans.</a:t>
            </a:r>
            <a:endParaRPr/>
          </a:p>
          <a:p>
            <a:pPr marL="0" lvl="0" indent="0" algn="l" rtl="0">
              <a:spcBef>
                <a:spcPts val="1000"/>
              </a:spcBef>
              <a:spcAft>
                <a:spcPts val="0"/>
              </a:spcAft>
              <a:buNone/>
            </a:pPr>
            <a:r>
              <a:rPr lang="en-US"/>
              <a:t>Papers have compared the game to a “Heterotopia” - a term philosopher Michel Foucault defines as concrete places that foster imagination and are separated from other places and spaces.</a:t>
            </a:r>
            <a:endParaRPr/>
          </a:p>
          <a:p>
            <a:pPr marL="0" lvl="0" indent="0" algn="l" rtl="0">
              <a:spcBef>
                <a:spcPts val="1000"/>
              </a:spcBef>
              <a:spcAft>
                <a:spcPts val="0"/>
              </a:spcAft>
              <a:buNone/>
            </a:pPr>
            <a:r>
              <a:rPr lang="en-US"/>
              <a:t>The game deals with topics such as racism, relationships, overcoming obstacles, and why conversations are so important.</a:t>
            </a:r>
            <a:endParaRPr/>
          </a:p>
          <a:p>
            <a:pPr marL="0" lvl="0" indent="0" algn="l" rtl="0">
              <a:spcBef>
                <a:spcPts val="1000"/>
              </a:spcBef>
              <a:spcAft>
                <a:spcPts val="0"/>
              </a:spcAft>
              <a:buNone/>
            </a:pPr>
            <a:endParaRPr/>
          </a:p>
        </p:txBody>
      </p:sp>
      <p:pic>
        <p:nvPicPr>
          <p:cNvPr id="505" name="Google Shape;505;g2d8ebedda08_0_53"/>
          <p:cNvPicPr preferRelativeResize="0"/>
          <p:nvPr/>
        </p:nvPicPr>
        <p:blipFill>
          <a:blip r:embed="rId3">
            <a:alphaModFix/>
          </a:blip>
          <a:stretch>
            <a:fillRect/>
          </a:stretch>
        </p:blipFill>
        <p:spPr>
          <a:xfrm>
            <a:off x="7535575" y="598171"/>
            <a:ext cx="2896850" cy="1353950"/>
          </a:xfrm>
          <a:prstGeom prst="rect">
            <a:avLst/>
          </a:prstGeom>
          <a:noFill/>
          <a:ln>
            <a:noFill/>
          </a:ln>
        </p:spPr>
      </p:pic>
      <p:pic>
        <p:nvPicPr>
          <p:cNvPr id="506" name="Google Shape;506;g2d8ebedda08_0_53"/>
          <p:cNvPicPr preferRelativeResize="0"/>
          <p:nvPr/>
        </p:nvPicPr>
        <p:blipFill>
          <a:blip r:embed="rId4">
            <a:alphaModFix/>
          </a:blip>
          <a:stretch>
            <a:fillRect/>
          </a:stretch>
        </p:blipFill>
        <p:spPr>
          <a:xfrm>
            <a:off x="4709025" y="2104524"/>
            <a:ext cx="4133475" cy="2587250"/>
          </a:xfrm>
          <a:prstGeom prst="rect">
            <a:avLst/>
          </a:prstGeom>
          <a:noFill/>
          <a:ln>
            <a:noFill/>
          </a:ln>
        </p:spPr>
      </p:pic>
      <p:pic>
        <p:nvPicPr>
          <p:cNvPr id="507" name="Google Shape;507;g2d8ebedda08_0_53"/>
          <p:cNvPicPr preferRelativeResize="0"/>
          <p:nvPr/>
        </p:nvPicPr>
        <p:blipFill>
          <a:blip r:embed="rId5">
            <a:alphaModFix/>
          </a:blip>
          <a:stretch>
            <a:fillRect/>
          </a:stretch>
        </p:blipFill>
        <p:spPr>
          <a:xfrm>
            <a:off x="8459575" y="2104525"/>
            <a:ext cx="3221725" cy="2016575"/>
          </a:xfrm>
          <a:prstGeom prst="rect">
            <a:avLst/>
          </a:prstGeom>
          <a:noFill/>
          <a:ln>
            <a:noFill/>
          </a:ln>
        </p:spPr>
      </p:pic>
      <p:pic>
        <p:nvPicPr>
          <p:cNvPr id="508" name="Google Shape;508;g2d8ebedda08_0_53"/>
          <p:cNvPicPr preferRelativeResize="0"/>
          <p:nvPr/>
        </p:nvPicPr>
        <p:blipFill>
          <a:blip r:embed="rId6">
            <a:alphaModFix/>
          </a:blip>
          <a:stretch>
            <a:fillRect/>
          </a:stretch>
        </p:blipFill>
        <p:spPr>
          <a:xfrm>
            <a:off x="4556625" y="4594370"/>
            <a:ext cx="3348551" cy="1880775"/>
          </a:xfrm>
          <a:prstGeom prst="rect">
            <a:avLst/>
          </a:prstGeom>
          <a:noFill/>
          <a:ln>
            <a:noFill/>
          </a:ln>
        </p:spPr>
      </p:pic>
      <p:pic>
        <p:nvPicPr>
          <p:cNvPr id="509" name="Google Shape;509;g2d8ebedda08_0_53"/>
          <p:cNvPicPr preferRelativeResize="0"/>
          <p:nvPr/>
        </p:nvPicPr>
        <p:blipFill>
          <a:blip r:embed="rId7">
            <a:alphaModFix/>
          </a:blip>
          <a:stretch>
            <a:fillRect/>
          </a:stretch>
        </p:blipFill>
        <p:spPr>
          <a:xfrm>
            <a:off x="7597175" y="4038922"/>
            <a:ext cx="4196951" cy="2357300"/>
          </a:xfrm>
          <a:prstGeom prst="rect">
            <a:avLst/>
          </a:prstGeom>
          <a:noFill/>
          <a:ln>
            <a:noFill/>
          </a:ln>
        </p:spPr>
      </p:pic>
      <p:sp>
        <p:nvSpPr>
          <p:cNvPr id="510" name="Google Shape;510;g2d8ebedda08_0_53"/>
          <p:cNvSpPr txBox="1"/>
          <p:nvPr/>
        </p:nvSpPr>
        <p:spPr>
          <a:xfrm>
            <a:off x="605600" y="6313850"/>
            <a:ext cx="11075700" cy="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Trebuchet MS"/>
                <a:ea typeface="Trebuchet MS"/>
                <a:cs typeface="Trebuchet MS"/>
                <a:sym typeface="Trebuchet MS"/>
                <a:hlinkClick r:id="rId8"/>
              </a:rPr>
              <a:t>(PDF) “Drown Your Troubles in Coffee”: Place, Heterotopia, and Immersion in the Coffee Talk Series</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d8ebedda08_0_59"/>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Dordogne</a:t>
            </a:r>
            <a:endParaRPr/>
          </a:p>
        </p:txBody>
      </p:sp>
      <p:sp>
        <p:nvSpPr>
          <p:cNvPr id="516" name="Google Shape;516;g2d8ebedda08_0_59"/>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fontScale="92500" lnSpcReduction="20000"/>
          </a:bodyPr>
          <a:lstStyle/>
          <a:p>
            <a:pPr marL="0" lvl="0" indent="0" algn="l" rtl="0">
              <a:spcBef>
                <a:spcPts val="1000"/>
              </a:spcBef>
              <a:spcAft>
                <a:spcPts val="0"/>
              </a:spcAft>
              <a:buNone/>
            </a:pPr>
            <a:r>
              <a:rPr lang="en-US"/>
              <a:t>Immerse yourself in a unique narrative experience and explore the thousand summer colors of Dordogne as you revisit your childhood to uncover lost family secrets in this touching formative journey.</a:t>
            </a:r>
            <a:endParaRPr/>
          </a:p>
          <a:p>
            <a:pPr marL="0" lvl="0" indent="0" algn="l" rtl="0">
              <a:spcBef>
                <a:spcPts val="1000"/>
              </a:spcBef>
              <a:spcAft>
                <a:spcPts val="0"/>
              </a:spcAft>
              <a:buNone/>
            </a:pPr>
            <a:r>
              <a:rPr lang="en-US"/>
              <a:t>Explore a artfully rendered watercolor world as Mimi, a young lady revisiting her memories of vacations at her grandmother’s house in Dorgogne.</a:t>
            </a:r>
            <a:endParaRPr/>
          </a:p>
          <a:p>
            <a:pPr marL="0" lvl="0" indent="0" algn="l" rtl="0">
              <a:spcBef>
                <a:spcPts val="1000"/>
              </a:spcBef>
              <a:spcAft>
                <a:spcPts val="0"/>
              </a:spcAft>
              <a:buNone/>
            </a:pPr>
            <a:r>
              <a:rPr lang="en-US"/>
              <a:t>Deals with themes such as family secrets, grief, parental relations, and childhood adventure</a:t>
            </a:r>
            <a:endParaRPr/>
          </a:p>
          <a:p>
            <a:pPr marL="0" lvl="0" indent="0" algn="l" rtl="0">
              <a:spcBef>
                <a:spcPts val="1000"/>
              </a:spcBef>
              <a:spcAft>
                <a:spcPts val="0"/>
              </a:spcAft>
              <a:buNone/>
            </a:pPr>
            <a:r>
              <a:rPr lang="en-US"/>
              <a:t>The beginning can be a bit rough, where the daughter argues with her dad, but the game itself is very sweet.</a:t>
            </a: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517" name="Google Shape;517;g2d8ebedda08_0_59" descr="Dordogne - Plugged In"/>
          <p:cNvPicPr preferRelativeResize="0"/>
          <p:nvPr/>
        </p:nvPicPr>
        <p:blipFill>
          <a:blip r:embed="rId3">
            <a:alphaModFix/>
          </a:blip>
          <a:stretch>
            <a:fillRect/>
          </a:stretch>
        </p:blipFill>
        <p:spPr>
          <a:xfrm>
            <a:off x="8007850" y="4271900"/>
            <a:ext cx="3377651" cy="1937351"/>
          </a:xfrm>
          <a:prstGeom prst="rect">
            <a:avLst/>
          </a:prstGeom>
          <a:noFill/>
          <a:ln>
            <a:noFill/>
          </a:ln>
        </p:spPr>
      </p:pic>
      <p:pic>
        <p:nvPicPr>
          <p:cNvPr id="518" name="Google Shape;518;g2d8ebedda08_0_59"/>
          <p:cNvPicPr preferRelativeResize="0"/>
          <p:nvPr/>
        </p:nvPicPr>
        <p:blipFill rotWithShape="1">
          <a:blip r:embed="rId4">
            <a:alphaModFix/>
          </a:blip>
          <a:srcRect/>
          <a:stretch/>
        </p:blipFill>
        <p:spPr>
          <a:xfrm>
            <a:off x="7555000" y="626250"/>
            <a:ext cx="2867175" cy="1340075"/>
          </a:xfrm>
          <a:prstGeom prst="rect">
            <a:avLst/>
          </a:prstGeom>
          <a:noFill/>
          <a:ln>
            <a:noFill/>
          </a:ln>
        </p:spPr>
      </p:pic>
      <p:pic>
        <p:nvPicPr>
          <p:cNvPr id="519" name="Google Shape;519;g2d8ebedda08_0_59"/>
          <p:cNvPicPr preferRelativeResize="0"/>
          <p:nvPr/>
        </p:nvPicPr>
        <p:blipFill>
          <a:blip r:embed="rId5">
            <a:alphaModFix/>
          </a:blip>
          <a:stretch>
            <a:fillRect/>
          </a:stretch>
        </p:blipFill>
        <p:spPr>
          <a:xfrm>
            <a:off x="4932450" y="2336871"/>
            <a:ext cx="3876300" cy="2177189"/>
          </a:xfrm>
          <a:prstGeom prst="rect">
            <a:avLst/>
          </a:prstGeom>
          <a:noFill/>
          <a:ln>
            <a:noFill/>
          </a:ln>
        </p:spPr>
      </p:pic>
      <p:pic>
        <p:nvPicPr>
          <p:cNvPr id="520" name="Google Shape;520;g2d8ebedda08_0_59"/>
          <p:cNvPicPr preferRelativeResize="0"/>
          <p:nvPr/>
        </p:nvPicPr>
        <p:blipFill>
          <a:blip r:embed="rId6">
            <a:alphaModFix/>
          </a:blip>
          <a:stretch>
            <a:fillRect/>
          </a:stretch>
        </p:blipFill>
        <p:spPr>
          <a:xfrm>
            <a:off x="8569223" y="2592634"/>
            <a:ext cx="3146427" cy="1767243"/>
          </a:xfrm>
          <a:prstGeom prst="rect">
            <a:avLst/>
          </a:prstGeom>
          <a:noFill/>
          <a:ln>
            <a:noFill/>
          </a:ln>
        </p:spPr>
      </p:pic>
      <p:pic>
        <p:nvPicPr>
          <p:cNvPr id="521" name="Google Shape;521;g2d8ebedda08_0_59"/>
          <p:cNvPicPr preferRelativeResize="0"/>
          <p:nvPr/>
        </p:nvPicPr>
        <p:blipFill>
          <a:blip r:embed="rId7">
            <a:alphaModFix/>
          </a:blip>
          <a:stretch>
            <a:fillRect/>
          </a:stretch>
        </p:blipFill>
        <p:spPr>
          <a:xfrm>
            <a:off x="4932448" y="4359884"/>
            <a:ext cx="3146427" cy="17672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2d8ebedda08_0_71"/>
          <p:cNvPicPr preferRelativeResize="0"/>
          <p:nvPr/>
        </p:nvPicPr>
        <p:blipFill>
          <a:blip r:embed="rId3">
            <a:alphaModFix/>
          </a:blip>
          <a:stretch>
            <a:fillRect/>
          </a:stretch>
        </p:blipFill>
        <p:spPr>
          <a:xfrm>
            <a:off x="6967727" y="3814773"/>
            <a:ext cx="4629749" cy="2600375"/>
          </a:xfrm>
          <a:prstGeom prst="rect">
            <a:avLst/>
          </a:prstGeom>
          <a:noFill/>
          <a:ln>
            <a:noFill/>
          </a:ln>
        </p:spPr>
      </p:pic>
      <p:sp>
        <p:nvSpPr>
          <p:cNvPr id="527" name="Google Shape;527;g2d8ebedda08_0_71"/>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Stray Gods</a:t>
            </a:r>
            <a:endParaRPr/>
          </a:p>
        </p:txBody>
      </p:sp>
      <p:sp>
        <p:nvSpPr>
          <p:cNvPr id="528" name="Google Shape;528;g2d8ebedda08_0_71"/>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Play as Grace in a world where Greek Gods live in hiding among us. </a:t>
            </a:r>
            <a:endParaRPr/>
          </a:p>
          <a:p>
            <a:pPr marL="0" lvl="0" indent="0" algn="l" rtl="0">
              <a:spcBef>
                <a:spcPts val="1000"/>
              </a:spcBef>
              <a:spcAft>
                <a:spcPts val="0"/>
              </a:spcAft>
              <a:buNone/>
            </a:pPr>
            <a:r>
              <a:rPr lang="en-US"/>
              <a:t>Change your fate as you draw friends, foes &amp; lovers into song using your powers of musical persuasion to unravel the mystery of the Last Muse's death.	</a:t>
            </a:r>
            <a:endParaRPr/>
          </a:p>
          <a:p>
            <a:pPr marL="0" lvl="0" indent="0" algn="l" rtl="0">
              <a:spcBef>
                <a:spcPts val="1000"/>
              </a:spcBef>
              <a:spcAft>
                <a:spcPts val="0"/>
              </a:spcAft>
              <a:buNone/>
            </a:pPr>
            <a:r>
              <a:rPr lang="en-US"/>
              <a:t>Features voice actors from both The Last of Us games, and a cast including Felicia Day.</a:t>
            </a:r>
            <a:endParaRPr/>
          </a:p>
          <a:p>
            <a:pPr marL="0" lvl="0" indent="0" algn="l" rtl="0">
              <a:spcBef>
                <a:spcPts val="1000"/>
              </a:spcBef>
              <a:spcAft>
                <a:spcPts val="0"/>
              </a:spcAft>
              <a:buNone/>
            </a:pPr>
            <a:r>
              <a:rPr lang="en-US"/>
              <a:t>A compelling story of hope, self-discovery, and forging your path.</a:t>
            </a:r>
            <a:endParaRPr/>
          </a:p>
          <a:p>
            <a:pPr marL="0" lvl="0" indent="0" algn="l" rtl="0">
              <a:spcBef>
                <a:spcPts val="1000"/>
              </a:spcBef>
              <a:spcAft>
                <a:spcPts val="0"/>
              </a:spcAft>
              <a:buNone/>
            </a:pPr>
            <a:r>
              <a:rPr lang="en-US"/>
              <a:t>Probably the most unique game on this list.</a:t>
            </a:r>
            <a:endParaRPr/>
          </a:p>
        </p:txBody>
      </p:sp>
      <p:pic>
        <p:nvPicPr>
          <p:cNvPr id="529" name="Google Shape;529;g2d8ebedda08_0_71"/>
          <p:cNvPicPr preferRelativeResize="0"/>
          <p:nvPr/>
        </p:nvPicPr>
        <p:blipFill>
          <a:blip r:embed="rId4">
            <a:alphaModFix/>
          </a:blip>
          <a:stretch>
            <a:fillRect/>
          </a:stretch>
        </p:blipFill>
        <p:spPr>
          <a:xfrm>
            <a:off x="7494525" y="598146"/>
            <a:ext cx="2932250" cy="1370500"/>
          </a:xfrm>
          <a:prstGeom prst="rect">
            <a:avLst/>
          </a:prstGeom>
          <a:noFill/>
          <a:ln>
            <a:noFill/>
          </a:ln>
        </p:spPr>
      </p:pic>
      <p:pic>
        <p:nvPicPr>
          <p:cNvPr id="530" name="Google Shape;530;g2d8ebedda08_0_71"/>
          <p:cNvPicPr preferRelativeResize="0"/>
          <p:nvPr/>
        </p:nvPicPr>
        <p:blipFill>
          <a:blip r:embed="rId5">
            <a:alphaModFix/>
          </a:blip>
          <a:stretch>
            <a:fillRect/>
          </a:stretch>
        </p:blipFill>
        <p:spPr>
          <a:xfrm>
            <a:off x="4609650" y="2128810"/>
            <a:ext cx="4629724" cy="2600375"/>
          </a:xfrm>
          <a:prstGeom prst="rect">
            <a:avLst/>
          </a:prstGeom>
          <a:noFill/>
          <a:ln>
            <a:noFill/>
          </a:ln>
        </p:spPr>
      </p:pic>
      <p:pic>
        <p:nvPicPr>
          <p:cNvPr id="531" name="Google Shape;531;g2d8ebedda08_0_71"/>
          <p:cNvPicPr preferRelativeResize="0"/>
          <p:nvPr/>
        </p:nvPicPr>
        <p:blipFill>
          <a:blip r:embed="rId6">
            <a:alphaModFix/>
          </a:blip>
          <a:stretch>
            <a:fillRect/>
          </a:stretch>
        </p:blipFill>
        <p:spPr>
          <a:xfrm>
            <a:off x="8096948" y="2438161"/>
            <a:ext cx="3247503" cy="1824014"/>
          </a:xfrm>
          <a:prstGeom prst="rect">
            <a:avLst/>
          </a:prstGeom>
          <a:noFill/>
          <a:ln>
            <a:noFill/>
          </a:ln>
        </p:spPr>
      </p:pic>
      <p:pic>
        <p:nvPicPr>
          <p:cNvPr id="532" name="Google Shape;532;g2d8ebedda08_0_71"/>
          <p:cNvPicPr preferRelativeResize="0"/>
          <p:nvPr/>
        </p:nvPicPr>
        <p:blipFill>
          <a:blip r:embed="rId7">
            <a:alphaModFix/>
          </a:blip>
          <a:stretch>
            <a:fillRect/>
          </a:stretch>
        </p:blipFill>
        <p:spPr>
          <a:xfrm>
            <a:off x="4766125" y="4630169"/>
            <a:ext cx="3010624" cy="169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g2dcf8656b05_0_42"/>
          <p:cNvPicPr preferRelativeResize="0"/>
          <p:nvPr/>
        </p:nvPicPr>
        <p:blipFill>
          <a:blip r:embed="rId3">
            <a:alphaModFix/>
          </a:blip>
          <a:stretch>
            <a:fillRect/>
          </a:stretch>
        </p:blipFill>
        <p:spPr>
          <a:xfrm>
            <a:off x="6967727" y="3814773"/>
            <a:ext cx="4629749" cy="2600375"/>
          </a:xfrm>
          <a:prstGeom prst="rect">
            <a:avLst/>
          </a:prstGeom>
          <a:noFill/>
          <a:ln>
            <a:noFill/>
          </a:ln>
        </p:spPr>
      </p:pic>
      <p:sp>
        <p:nvSpPr>
          <p:cNvPr id="538" name="Google Shape;538;g2dcf8656b05_0_42"/>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Stray Gods</a:t>
            </a:r>
            <a:endParaRPr/>
          </a:p>
        </p:txBody>
      </p:sp>
      <p:sp>
        <p:nvSpPr>
          <p:cNvPr id="539" name="Google Shape;539;g2dcf8656b05_0_42"/>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a:t>Play as Grace in a world where Greek Gods live in hiding among us. </a:t>
            </a:r>
            <a:endParaRPr/>
          </a:p>
          <a:p>
            <a:pPr marL="0" lvl="0" indent="0" algn="l" rtl="0">
              <a:spcBef>
                <a:spcPts val="1000"/>
              </a:spcBef>
              <a:spcAft>
                <a:spcPts val="0"/>
              </a:spcAft>
              <a:buNone/>
            </a:pPr>
            <a:r>
              <a:rPr lang="en-US"/>
              <a:t>Change your fate as you draw friends, foes &amp; lovers into song using your powers of musical persuasion to unravel the mystery of the Last Muse's death.	</a:t>
            </a:r>
            <a:endParaRPr/>
          </a:p>
          <a:p>
            <a:pPr marL="0" lvl="0" indent="0" algn="l" rtl="0">
              <a:spcBef>
                <a:spcPts val="1000"/>
              </a:spcBef>
              <a:spcAft>
                <a:spcPts val="0"/>
              </a:spcAft>
              <a:buNone/>
            </a:pPr>
            <a:r>
              <a:rPr lang="en-US"/>
              <a:t>Features voice actors from both The Last of Us games, and a cast including Felicia Day.</a:t>
            </a:r>
            <a:endParaRPr/>
          </a:p>
          <a:p>
            <a:pPr marL="0" lvl="0" indent="0" algn="l" rtl="0">
              <a:spcBef>
                <a:spcPts val="1000"/>
              </a:spcBef>
              <a:spcAft>
                <a:spcPts val="0"/>
              </a:spcAft>
              <a:buNone/>
            </a:pPr>
            <a:r>
              <a:rPr lang="en-US"/>
              <a:t>A compelling story of hope, self-discovery, and forging your path.</a:t>
            </a:r>
            <a:endParaRPr/>
          </a:p>
          <a:p>
            <a:pPr marL="0" lvl="0" indent="0" algn="l" rtl="0">
              <a:spcBef>
                <a:spcPts val="1000"/>
              </a:spcBef>
              <a:spcAft>
                <a:spcPts val="0"/>
              </a:spcAft>
              <a:buNone/>
            </a:pPr>
            <a:r>
              <a:rPr lang="en-US"/>
              <a:t>Probably the most unique game on this list.</a:t>
            </a:r>
            <a:endParaRPr/>
          </a:p>
        </p:txBody>
      </p:sp>
      <p:pic>
        <p:nvPicPr>
          <p:cNvPr id="540" name="Google Shape;540;g2dcf8656b05_0_42"/>
          <p:cNvPicPr preferRelativeResize="0"/>
          <p:nvPr/>
        </p:nvPicPr>
        <p:blipFill>
          <a:blip r:embed="rId4">
            <a:alphaModFix/>
          </a:blip>
          <a:stretch>
            <a:fillRect/>
          </a:stretch>
        </p:blipFill>
        <p:spPr>
          <a:xfrm>
            <a:off x="7494525" y="598146"/>
            <a:ext cx="2932250" cy="1370500"/>
          </a:xfrm>
          <a:prstGeom prst="rect">
            <a:avLst/>
          </a:prstGeom>
          <a:noFill/>
          <a:ln>
            <a:noFill/>
          </a:ln>
        </p:spPr>
      </p:pic>
      <p:pic>
        <p:nvPicPr>
          <p:cNvPr id="541" name="Google Shape;541;g2dcf8656b05_0_42"/>
          <p:cNvPicPr preferRelativeResize="0"/>
          <p:nvPr/>
        </p:nvPicPr>
        <p:blipFill>
          <a:blip r:embed="rId5">
            <a:alphaModFix/>
          </a:blip>
          <a:stretch>
            <a:fillRect/>
          </a:stretch>
        </p:blipFill>
        <p:spPr>
          <a:xfrm>
            <a:off x="4609650" y="2128810"/>
            <a:ext cx="4629724" cy="2600375"/>
          </a:xfrm>
          <a:prstGeom prst="rect">
            <a:avLst/>
          </a:prstGeom>
          <a:noFill/>
          <a:ln>
            <a:noFill/>
          </a:ln>
        </p:spPr>
      </p:pic>
      <p:pic>
        <p:nvPicPr>
          <p:cNvPr id="542" name="Google Shape;542;g2dcf8656b05_0_42"/>
          <p:cNvPicPr preferRelativeResize="0"/>
          <p:nvPr/>
        </p:nvPicPr>
        <p:blipFill>
          <a:blip r:embed="rId6">
            <a:alphaModFix/>
          </a:blip>
          <a:stretch>
            <a:fillRect/>
          </a:stretch>
        </p:blipFill>
        <p:spPr>
          <a:xfrm>
            <a:off x="8096948" y="2438161"/>
            <a:ext cx="3247503" cy="1824014"/>
          </a:xfrm>
          <a:prstGeom prst="rect">
            <a:avLst/>
          </a:prstGeom>
          <a:noFill/>
          <a:ln>
            <a:noFill/>
          </a:ln>
        </p:spPr>
      </p:pic>
      <p:pic>
        <p:nvPicPr>
          <p:cNvPr id="543" name="Google Shape;543;g2dcf8656b05_0_42"/>
          <p:cNvPicPr preferRelativeResize="0"/>
          <p:nvPr/>
        </p:nvPicPr>
        <p:blipFill>
          <a:blip r:embed="rId7">
            <a:alphaModFix/>
          </a:blip>
          <a:stretch>
            <a:fillRect/>
          </a:stretch>
        </p:blipFill>
        <p:spPr>
          <a:xfrm>
            <a:off x="4766125" y="4630169"/>
            <a:ext cx="3010624" cy="1690975"/>
          </a:xfrm>
          <a:prstGeom prst="rect">
            <a:avLst/>
          </a:prstGeom>
          <a:noFill/>
          <a:ln>
            <a:noFill/>
          </a:ln>
        </p:spPr>
      </p:pic>
      <p:pic>
        <p:nvPicPr>
          <p:cNvPr id="544" name="Google Shape;544;g2dcf8656b05_0_42" descr="Stray Gods: The Roleplaying Musical is OUT NOW on PC, Xbox One, Xbox Series X|S, Playstation 4, Playstation 5, and Nintendo Switch!&#10;&#10;Get the game via https://bit.ly/getstraygods&#10;&#10;In a modern fantasy world, college dropout Grace is granted the power of a Muse - power she’ll need to find out the truth behind her predecessor’s death before time runs out. You’ll decide who Grace allies with, who she can trust, and who may betray her in this beautifully hand-illustrated roleplaying musical.&#10;&#10;Charm, negotiate, or strong-arm your way through their world, playing through original, fully interactive musical numbers composed by Grammy-nominated composer Austin Wintory (Journey, Banner Saga), Tripod (musicians Scott Edgar, Steven Gates, and Simon Hall) and Eurovision Australia’s own Montaigne (Jess Cerro).&#10;&#10;Fully orchestrated and performed by an all-star cast including Laura Bailey and Troy Baker, you’ll feel as though you’re right there on the stage. With thousands of potential variations based on your choices, you’ll craft the soundtrack to your own one of a kind musical experience.&#10;&#10;No two playthroughs are the same - how will the curtain fall?&#10;&#10;A video game for musical lovers, and a musical for video game lovers, Stray Gods is a compelling story of hope, self-discovery, and forging your path.&#10;&#10;Trailer Credits:&#10;&#10;Animation:&#10;Curie Lu&#10;Tessa Bright&#10;Spencer Wan&#10;&#10;Clean Up Animation:&#10;Robby Cook&#10;Tessa Bright&#10;Curie Lu&#10;&#10;Compositing:&#10;Craig Nowicki&#10;&#10;Production Coordinator:&#10;Channing Wan&#10;&#10;Trailer Direction:&#10;Sasha Mutch&#10;&#10;Trailer Editor:&#10;Derek Lieu&#10;&#10;Stay up to date at:&#10;&#10;http://www.summerfallstudios.com&#10;http://twitter.com/summerfallgames&#10;http://facebook.com/summerfallgames&#10;http://tiktok.com/summerfallstudios&#10;https://www.humblegames.com/" title="Stray Gods: The Roleplaying Musical - Launch Trailer">
            <a:hlinkClick r:id="rId8"/>
          </p:cNvPr>
          <p:cNvPicPr preferRelativeResize="0"/>
          <p:nvPr/>
        </p:nvPicPr>
        <p:blipFill>
          <a:blip r:embed="rId9">
            <a:alphaModFix/>
          </a:blip>
          <a:stretch>
            <a:fillRect/>
          </a:stretch>
        </p:blipFill>
        <p:spPr>
          <a:xfrm>
            <a:off x="4556625" y="2243225"/>
            <a:ext cx="7249650" cy="407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10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cf8656b05_0_13"/>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Conclusion</a:t>
            </a:r>
            <a:endParaRPr/>
          </a:p>
        </p:txBody>
      </p:sp>
      <p:sp>
        <p:nvSpPr>
          <p:cNvPr id="492" name="Google Shape;492;g2dcf8656b05_0_13"/>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hope you find that video gaming can have a positive effect on your well being and introduce you to more people.</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We hope you will embrace neurodiversity in and outside of the gaming community and continue being an ally.</a:t>
            </a:r>
            <a:endParaRPr/>
          </a:p>
          <a:p>
            <a:pPr marL="0" lvl="0" indent="0" algn="l" rtl="0">
              <a:spcBef>
                <a:spcPts val="1000"/>
              </a:spcBef>
              <a:spcAft>
                <a:spcPts val="0"/>
              </a:spcAft>
              <a:buNone/>
            </a:pPr>
            <a:endParaRPr/>
          </a:p>
          <a:p>
            <a:pPr marL="0" lvl="0" indent="0" algn="l" rtl="0">
              <a:spcBef>
                <a:spcPts val="1000"/>
              </a:spcBef>
              <a:spcAft>
                <a:spcPts val="0"/>
              </a:spcAft>
              <a:buNone/>
            </a:pPr>
            <a:r>
              <a:rPr lang="en-US"/>
              <a:t>Make sure to go into social interactions with others with an open mind, and have fun!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dd0b5b12d5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Introduction</a:t>
            </a:r>
            <a:endParaRPr/>
          </a:p>
        </p:txBody>
      </p:sp>
      <p:sp>
        <p:nvSpPr>
          <p:cNvPr id="234" name="Google Shape;234;g2dd0b5b12d5_0_0"/>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None/>
            </a:pPr>
            <a:r>
              <a:rPr lang="en-US" sz="2200"/>
              <a:t>1.	Show how video games could promote wellness and happy feelings by using flow or inducing a cozy atmosphere. </a:t>
            </a:r>
            <a:endParaRPr sz="2200"/>
          </a:p>
          <a:p>
            <a:pPr marL="0" lvl="0" indent="0" algn="l" rtl="0">
              <a:lnSpc>
                <a:spcPct val="70000"/>
              </a:lnSpc>
              <a:spcBef>
                <a:spcPts val="1000"/>
              </a:spcBef>
              <a:spcAft>
                <a:spcPts val="0"/>
              </a:spcAft>
              <a:buNone/>
            </a:pPr>
            <a:endParaRPr sz="2200"/>
          </a:p>
          <a:p>
            <a:pPr marL="0" lvl="0" indent="0" algn="l" rtl="0">
              <a:lnSpc>
                <a:spcPct val="70000"/>
              </a:lnSpc>
              <a:spcBef>
                <a:spcPts val="1000"/>
              </a:spcBef>
              <a:spcAft>
                <a:spcPts val="0"/>
              </a:spcAft>
              <a:buNone/>
            </a:pPr>
            <a:r>
              <a:rPr lang="en-US" sz="2200"/>
              <a:t>2.	Discuss how some game developers have used research and a strengths based approach to celebrate neurodiversity and to destigmatize mental health conditions. </a:t>
            </a:r>
            <a:endParaRPr sz="2200"/>
          </a:p>
          <a:p>
            <a:pPr marL="0" lvl="0" indent="0" algn="l" rtl="0">
              <a:lnSpc>
                <a:spcPct val="70000"/>
              </a:lnSpc>
              <a:spcBef>
                <a:spcPts val="1000"/>
              </a:spcBef>
              <a:spcAft>
                <a:spcPts val="0"/>
              </a:spcAft>
              <a:buNone/>
            </a:pPr>
            <a:endParaRPr sz="2200"/>
          </a:p>
          <a:p>
            <a:pPr marL="0" lvl="0" indent="0" algn="l" rtl="0">
              <a:lnSpc>
                <a:spcPct val="70000"/>
              </a:lnSpc>
              <a:spcBef>
                <a:spcPts val="1000"/>
              </a:spcBef>
              <a:spcAft>
                <a:spcPts val="0"/>
              </a:spcAft>
              <a:buNone/>
            </a:pPr>
            <a:r>
              <a:rPr lang="en-US" sz="2200"/>
              <a:t>3.	To meet like-minded people who enjoy gaming and discuss gaming events. </a:t>
            </a:r>
            <a:endParaRPr sz="2200"/>
          </a:p>
          <a:p>
            <a:pPr marL="0" lvl="0" indent="0" algn="l" rtl="0">
              <a:lnSpc>
                <a:spcPct val="70000"/>
              </a:lnSpc>
              <a:spcBef>
                <a:spcPts val="1000"/>
              </a:spcBef>
              <a:spcAft>
                <a:spcPts val="0"/>
              </a:spcAft>
              <a:buNone/>
            </a:pP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d95dc763cc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are cozy games?</a:t>
            </a:r>
            <a:endParaRPr/>
          </a:p>
        </p:txBody>
      </p:sp>
      <p:sp>
        <p:nvSpPr>
          <p:cNvPr id="240" name="Google Shape;240;g2d95dc763cc_0_0"/>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Cozy games are games that are relaxing and non-violent, and often involve activities such as growing plants, fishing, and caring for other characters.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Caring for other characters includes activities like sending letters, looking after pets and farm animals, giving gifts to or preparing meals for other characters.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Cozy gaming can be a coping method for anxiety and stress.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d8ebedda08_0_107"/>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Different types of cozy games</a:t>
            </a:r>
            <a:endParaRPr/>
          </a:p>
        </p:txBody>
      </p:sp>
      <p:sp>
        <p:nvSpPr>
          <p:cNvPr id="246" name="Google Shape;246;g2d8ebedda08_0_107"/>
          <p:cNvSpPr txBox="1">
            <a:spLocks noGrp="1"/>
          </p:cNvSpPr>
          <p:nvPr>
            <p:ph type="body" idx="1"/>
          </p:nvPr>
        </p:nvSpPr>
        <p:spPr>
          <a:xfrm>
            <a:off x="680321" y="2336873"/>
            <a:ext cx="9613800" cy="3599400"/>
          </a:xfrm>
          <a:prstGeom prst="rect">
            <a:avLst/>
          </a:prstGeom>
        </p:spPr>
        <p:txBody>
          <a:bodyPr spcFirstLastPara="1" wrap="square" lIns="91425" tIns="45700" rIns="91425" bIns="45700" anchor="t" anchorCtr="0">
            <a:normAutofit fontScale="70000" lnSpcReduction="20000"/>
          </a:bodyPr>
          <a:lstStyle/>
          <a:p>
            <a:pPr marL="0" lvl="0" indent="0" algn="l" rtl="0">
              <a:spcBef>
                <a:spcPts val="1000"/>
              </a:spcBef>
              <a:spcAft>
                <a:spcPts val="0"/>
              </a:spcAft>
              <a:buNone/>
            </a:pPr>
            <a:r>
              <a:rPr lang="en-US"/>
              <a:t>Community Building/Sim Games: Games like this allow you build and cultivate your own areas and characters, and interact with other wholesome characters in a relaxed way. These games are great at providing players with a sense of autonomy, self-expression, community and satisfying basic psychological needs.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Puzzle Games: Games like this allow you to organize shapes and pieces to work together in a soothing way, allowing yourself to become absorbed in creating order from chaos, and particularly good at inducing flow.</a:t>
            </a:r>
            <a:endParaRPr/>
          </a:p>
          <a:p>
            <a:pPr marL="0" lvl="0" indent="0" algn="l" rtl="0">
              <a:spcBef>
                <a:spcPts val="1000"/>
              </a:spcBef>
              <a:spcAft>
                <a:spcPts val="0"/>
              </a:spcAft>
              <a:buNone/>
            </a:pPr>
            <a:endParaRPr/>
          </a:p>
          <a:p>
            <a:pPr marL="0" lvl="0" indent="0" algn="l" rtl="0">
              <a:spcBef>
                <a:spcPts val="1000"/>
              </a:spcBef>
              <a:spcAft>
                <a:spcPts val="0"/>
              </a:spcAft>
              <a:buNone/>
            </a:pPr>
            <a:r>
              <a:rPr lang="en-US"/>
              <a:t>Rhythm Games: Press buttons in time with sights and sounds of a game, usually with bombastic audio and visual effects. Also effective at inducing flow.</a:t>
            </a:r>
            <a:endParaRPr/>
          </a:p>
          <a:p>
            <a:pPr marL="0" lvl="0" indent="0" algn="l" rtl="0">
              <a:spcBef>
                <a:spcPts val="1000"/>
              </a:spcBef>
              <a:spcAft>
                <a:spcPts val="0"/>
              </a:spcAft>
              <a:buNone/>
            </a:pPr>
            <a:endParaRPr/>
          </a:p>
          <a:p>
            <a:pPr marL="0" lvl="0" indent="0" algn="l" rtl="0">
              <a:spcBef>
                <a:spcPts val="1000"/>
              </a:spcBef>
              <a:spcAft>
                <a:spcPts val="0"/>
              </a:spcAft>
              <a:buNone/>
            </a:pPr>
            <a:r>
              <a:rPr lang="en-US"/>
              <a:t>Visual Novels: Games like this allow you to interact with other characters in a safe simulated environment, and usually tackle social issues in a way to help the player understand both sides of the issue.</a:t>
            </a:r>
            <a:endParaRPr/>
          </a:p>
        </p:txBody>
      </p:sp>
      <p:pic>
        <p:nvPicPr>
          <p:cNvPr id="247" name="Google Shape;247;g2d8ebedda08_0_107" descr="Animal Crossing™: New Horizons 1"/>
          <p:cNvPicPr preferRelativeResize="0"/>
          <p:nvPr/>
        </p:nvPicPr>
        <p:blipFill>
          <a:blip r:embed="rId3">
            <a:alphaModFix/>
          </a:blip>
          <a:stretch>
            <a:fillRect/>
          </a:stretch>
        </p:blipFill>
        <p:spPr>
          <a:xfrm>
            <a:off x="10294125" y="2265000"/>
            <a:ext cx="1512124" cy="851174"/>
          </a:xfrm>
          <a:prstGeom prst="rect">
            <a:avLst/>
          </a:prstGeom>
          <a:noFill/>
          <a:ln>
            <a:noFill/>
          </a:ln>
        </p:spPr>
      </p:pic>
      <p:pic>
        <p:nvPicPr>
          <p:cNvPr id="248" name="Google Shape;248;g2d8ebedda08_0_107"/>
          <p:cNvPicPr preferRelativeResize="0"/>
          <p:nvPr/>
        </p:nvPicPr>
        <p:blipFill>
          <a:blip r:embed="rId4">
            <a:alphaModFix/>
          </a:blip>
          <a:stretch>
            <a:fillRect/>
          </a:stretch>
        </p:blipFill>
        <p:spPr>
          <a:xfrm>
            <a:off x="10294125" y="3505975"/>
            <a:ext cx="1512125" cy="706762"/>
          </a:xfrm>
          <a:prstGeom prst="rect">
            <a:avLst/>
          </a:prstGeom>
          <a:noFill/>
          <a:ln>
            <a:noFill/>
          </a:ln>
        </p:spPr>
      </p:pic>
      <p:pic>
        <p:nvPicPr>
          <p:cNvPr id="249" name="Google Shape;249;g2d8ebedda08_0_107"/>
          <p:cNvPicPr preferRelativeResize="0"/>
          <p:nvPr/>
        </p:nvPicPr>
        <p:blipFill>
          <a:blip r:embed="rId5">
            <a:alphaModFix/>
          </a:blip>
          <a:stretch>
            <a:fillRect/>
          </a:stretch>
        </p:blipFill>
        <p:spPr>
          <a:xfrm>
            <a:off x="10294125" y="5229523"/>
            <a:ext cx="1512125" cy="706747"/>
          </a:xfrm>
          <a:prstGeom prst="rect">
            <a:avLst/>
          </a:prstGeom>
          <a:noFill/>
          <a:ln>
            <a:noFill/>
          </a:ln>
        </p:spPr>
      </p:pic>
      <p:pic>
        <p:nvPicPr>
          <p:cNvPr id="250" name="Google Shape;250;g2d8ebedda08_0_107"/>
          <p:cNvPicPr preferRelativeResize="0"/>
          <p:nvPr/>
        </p:nvPicPr>
        <p:blipFill>
          <a:blip r:embed="rId6">
            <a:alphaModFix/>
          </a:blip>
          <a:stretch>
            <a:fillRect/>
          </a:stretch>
        </p:blipFill>
        <p:spPr>
          <a:xfrm>
            <a:off x="10294120" y="4409425"/>
            <a:ext cx="1512142" cy="706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d8ebedda08_0_30"/>
          <p:cNvSpPr txBox="1">
            <a:spLocks noGrp="1"/>
          </p:cNvSpPr>
          <p:nvPr>
            <p:ph type="title"/>
          </p:nvPr>
        </p:nvSpPr>
        <p:spPr>
          <a:xfrm>
            <a:off x="680322" y="2869895"/>
            <a:ext cx="9613800" cy="10908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Community Building Games</a:t>
            </a:r>
            <a:endParaRPr/>
          </a:p>
        </p:txBody>
      </p:sp>
      <p:sp>
        <p:nvSpPr>
          <p:cNvPr id="256" name="Google Shape;256;g2d8ebedda08_0_30"/>
          <p:cNvSpPr txBox="1">
            <a:spLocks noGrp="1"/>
          </p:cNvSpPr>
          <p:nvPr>
            <p:ph type="body" idx="1"/>
          </p:nvPr>
        </p:nvSpPr>
        <p:spPr>
          <a:xfrm>
            <a:off x="680322" y="4232171"/>
            <a:ext cx="9613800" cy="1704000"/>
          </a:xfrm>
          <a:prstGeom prst="rect">
            <a:avLst/>
          </a:prstGeom>
        </p:spPr>
        <p:txBody>
          <a:bodyPr spcFirstLastPara="1" wrap="square" lIns="91425" tIns="45700" rIns="91425" bIns="45700" anchor="t" anchorCtr="0">
            <a:normAutofit/>
          </a:bodyPr>
          <a:lstStyle/>
          <a:p>
            <a:pPr marL="0" lvl="0" indent="0" algn="r" rtl="0">
              <a:spcBef>
                <a:spcPts val="1000"/>
              </a:spcBef>
              <a:spcAft>
                <a:spcPts val="0"/>
              </a:spcAft>
              <a:buNone/>
            </a:pPr>
            <a:r>
              <a:rPr lang="en-US" sz="2400"/>
              <a:t>Excellent for providing players with a sense of autonomy, community and satisfying basic psychological needs.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d8ebedda08_0_0"/>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Animal Crossing</a:t>
            </a:r>
            <a:endParaRPr/>
          </a:p>
        </p:txBody>
      </p:sp>
      <p:sp>
        <p:nvSpPr>
          <p:cNvPr id="262" name="Google Shape;262;g2d8ebedda08_0_0"/>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lnSpcReduction="20000"/>
          </a:bodyPr>
          <a:lstStyle/>
          <a:p>
            <a:pPr marL="0" lvl="0" indent="0" algn="l" rtl="0">
              <a:spcBef>
                <a:spcPts val="1000"/>
              </a:spcBef>
              <a:spcAft>
                <a:spcPts val="0"/>
              </a:spcAft>
              <a:buNone/>
            </a:pPr>
            <a:r>
              <a:rPr lang="en-US"/>
              <a:t>Probably the cozy game of 2020, and still going strong!</a:t>
            </a:r>
            <a:endParaRPr/>
          </a:p>
          <a:p>
            <a:pPr marL="0" lvl="0" indent="0" algn="l" rtl="0">
              <a:spcBef>
                <a:spcPts val="1000"/>
              </a:spcBef>
              <a:spcAft>
                <a:spcPts val="0"/>
              </a:spcAft>
              <a:buNone/>
            </a:pPr>
            <a:r>
              <a:rPr lang="en-US"/>
              <a:t>Travel to your own personal island and decorate it the way you want while making money doing low stress tasks like picking fruit and digging up fossils.</a:t>
            </a:r>
            <a:endParaRPr/>
          </a:p>
          <a:p>
            <a:pPr marL="0" lvl="0" indent="0" algn="l" rtl="0">
              <a:spcBef>
                <a:spcPts val="1000"/>
              </a:spcBef>
              <a:spcAft>
                <a:spcPts val="0"/>
              </a:spcAft>
              <a:buNone/>
            </a:pPr>
            <a:r>
              <a:rPr lang="en-US"/>
              <a:t>Great for people that like to take things slowly, as new items and fashions appear daily.</a:t>
            </a:r>
            <a:endParaRPr/>
          </a:p>
          <a:p>
            <a:pPr marL="0" lvl="0" indent="0" algn="l" rtl="0">
              <a:spcBef>
                <a:spcPts val="1000"/>
              </a:spcBef>
              <a:spcAft>
                <a:spcPts val="0"/>
              </a:spcAft>
              <a:buNone/>
            </a:pPr>
            <a:r>
              <a:rPr lang="en-US"/>
              <a:t>Get to know your neighborhood animal friends and send them gifts and letters and you’ll get surprises in return.</a:t>
            </a:r>
            <a:endParaRPr/>
          </a:p>
          <a:p>
            <a:pPr marL="0" lvl="0" indent="0" algn="l" rtl="0">
              <a:spcBef>
                <a:spcPts val="1000"/>
              </a:spcBef>
              <a:spcAft>
                <a:spcPts val="0"/>
              </a:spcAft>
              <a:buNone/>
            </a:pPr>
            <a:r>
              <a:rPr lang="en-US"/>
              <a:t>Proven to help with connecting with other people, and provide a sense of autonomy, especially during times where things seem out of control, such as the COVID-19 years.</a:t>
            </a:r>
            <a:endParaRPr/>
          </a:p>
        </p:txBody>
      </p:sp>
      <p:pic>
        <p:nvPicPr>
          <p:cNvPr id="263" name="Google Shape;263;g2d8ebedda08_0_0" descr="Animal Crossing™: New Horizons 1"/>
          <p:cNvPicPr preferRelativeResize="0"/>
          <p:nvPr/>
        </p:nvPicPr>
        <p:blipFill>
          <a:blip r:embed="rId3">
            <a:alphaModFix/>
          </a:blip>
          <a:stretch>
            <a:fillRect/>
          </a:stretch>
        </p:blipFill>
        <p:spPr>
          <a:xfrm>
            <a:off x="8018650" y="607250"/>
            <a:ext cx="2404775" cy="1353651"/>
          </a:xfrm>
          <a:prstGeom prst="rect">
            <a:avLst/>
          </a:prstGeom>
          <a:noFill/>
          <a:ln>
            <a:noFill/>
          </a:ln>
        </p:spPr>
      </p:pic>
      <p:pic>
        <p:nvPicPr>
          <p:cNvPr id="264" name="Google Shape;264;g2d8ebedda08_0_0" descr="Animal Crossing™: New Horizons 4"/>
          <p:cNvPicPr preferRelativeResize="0"/>
          <p:nvPr/>
        </p:nvPicPr>
        <p:blipFill>
          <a:blip r:embed="rId4">
            <a:alphaModFix/>
          </a:blip>
          <a:stretch>
            <a:fillRect/>
          </a:stretch>
        </p:blipFill>
        <p:spPr>
          <a:xfrm>
            <a:off x="5429250" y="2217550"/>
            <a:ext cx="3523225" cy="1983075"/>
          </a:xfrm>
          <a:prstGeom prst="rect">
            <a:avLst/>
          </a:prstGeom>
          <a:noFill/>
          <a:ln>
            <a:noFill/>
          </a:ln>
        </p:spPr>
      </p:pic>
      <p:pic>
        <p:nvPicPr>
          <p:cNvPr id="265" name="Google Shape;265;g2d8ebedda08_0_0" descr="Animal Crossing™: New Horizons 6"/>
          <p:cNvPicPr preferRelativeResize="0"/>
          <p:nvPr/>
        </p:nvPicPr>
        <p:blipFill>
          <a:blip r:embed="rId5">
            <a:alphaModFix/>
          </a:blip>
          <a:stretch>
            <a:fillRect/>
          </a:stretch>
        </p:blipFill>
        <p:spPr>
          <a:xfrm>
            <a:off x="8428775" y="2579525"/>
            <a:ext cx="3018451" cy="1698951"/>
          </a:xfrm>
          <a:prstGeom prst="rect">
            <a:avLst/>
          </a:prstGeom>
          <a:noFill/>
          <a:ln>
            <a:noFill/>
          </a:ln>
        </p:spPr>
      </p:pic>
      <p:pic>
        <p:nvPicPr>
          <p:cNvPr id="266" name="Google Shape;266;g2d8ebedda08_0_0" descr="Animal Crossing™: New Horizons 8"/>
          <p:cNvPicPr preferRelativeResize="0"/>
          <p:nvPr/>
        </p:nvPicPr>
        <p:blipFill>
          <a:blip r:embed="rId6">
            <a:alphaModFix/>
          </a:blip>
          <a:stretch>
            <a:fillRect/>
          </a:stretch>
        </p:blipFill>
        <p:spPr>
          <a:xfrm>
            <a:off x="7759750" y="4156250"/>
            <a:ext cx="3523225" cy="1983071"/>
          </a:xfrm>
          <a:prstGeom prst="rect">
            <a:avLst/>
          </a:prstGeom>
          <a:noFill/>
          <a:ln>
            <a:noFill/>
          </a:ln>
        </p:spPr>
      </p:pic>
      <p:pic>
        <p:nvPicPr>
          <p:cNvPr id="267" name="Google Shape;267;g2d8ebedda08_0_0" descr="Animal Crossing™: New Horizons 9"/>
          <p:cNvPicPr preferRelativeResize="0"/>
          <p:nvPr/>
        </p:nvPicPr>
        <p:blipFill>
          <a:blip r:embed="rId7">
            <a:alphaModFix/>
          </a:blip>
          <a:stretch>
            <a:fillRect/>
          </a:stretch>
        </p:blipFill>
        <p:spPr>
          <a:xfrm>
            <a:off x="5500925" y="4200625"/>
            <a:ext cx="2517724" cy="1417125"/>
          </a:xfrm>
          <a:prstGeom prst="rect">
            <a:avLst/>
          </a:prstGeom>
          <a:noFill/>
          <a:ln>
            <a:noFill/>
          </a:ln>
        </p:spPr>
      </p:pic>
      <p:sp>
        <p:nvSpPr>
          <p:cNvPr id="268" name="Google Shape;268;g2d8ebedda08_0_0"/>
          <p:cNvSpPr txBox="1"/>
          <p:nvPr/>
        </p:nvSpPr>
        <p:spPr>
          <a:xfrm>
            <a:off x="717200" y="6139325"/>
            <a:ext cx="10861800" cy="108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sz="1200">
                <a:solidFill>
                  <a:schemeClr val="lt1"/>
                </a:solidFill>
              </a:rPr>
              <a:t>Animal Crossing and COVID-19: A Qualitative Study Examining How Video Games Satisfy Basic Psychological Needs During the Pandemic </a:t>
            </a:r>
            <a:r>
              <a:rPr lang="en-US" sz="1200" u="sng">
                <a:solidFill>
                  <a:schemeClr val="hlink"/>
                </a:solidFill>
                <a:latin typeface="Trebuchet MS"/>
                <a:ea typeface="Trebuchet MS"/>
                <a:cs typeface="Trebuchet MS"/>
                <a:sym typeface="Trebuchet MS"/>
                <a:hlinkClick r:id="rId8"/>
              </a:rPr>
              <a:t>https://pmc.ncbi.nlm.nih.gov/articles/PMC9022176/</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dcf8656b05_0_30"/>
          <p:cNvSpPr txBox="1">
            <a:spLocks noGrp="1"/>
          </p:cNvSpPr>
          <p:nvPr>
            <p:ph type="title"/>
          </p:nvPr>
        </p:nvSpPr>
        <p:spPr>
          <a:xfrm>
            <a:off x="680323" y="753228"/>
            <a:ext cx="9613800" cy="108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Animal Crossing</a:t>
            </a:r>
            <a:endParaRPr/>
          </a:p>
        </p:txBody>
      </p:sp>
      <p:pic>
        <p:nvPicPr>
          <p:cNvPr id="274" name="Google Shape;274;g2dcf8656b05_0_30" descr="Animal Crossing™: New Horizons 1"/>
          <p:cNvPicPr preferRelativeResize="0"/>
          <p:nvPr/>
        </p:nvPicPr>
        <p:blipFill>
          <a:blip r:embed="rId3">
            <a:alphaModFix/>
          </a:blip>
          <a:stretch>
            <a:fillRect/>
          </a:stretch>
        </p:blipFill>
        <p:spPr>
          <a:xfrm>
            <a:off x="8018650" y="607250"/>
            <a:ext cx="2404775" cy="1353651"/>
          </a:xfrm>
          <a:prstGeom prst="rect">
            <a:avLst/>
          </a:prstGeom>
          <a:noFill/>
          <a:ln>
            <a:noFill/>
          </a:ln>
        </p:spPr>
      </p:pic>
      <p:pic>
        <p:nvPicPr>
          <p:cNvPr id="275" name="Google Shape;275;g2dcf8656b05_0_30" descr="Animal Crossing™: New Horizons 4"/>
          <p:cNvPicPr preferRelativeResize="0"/>
          <p:nvPr/>
        </p:nvPicPr>
        <p:blipFill>
          <a:blip r:embed="rId4">
            <a:alphaModFix/>
          </a:blip>
          <a:stretch>
            <a:fillRect/>
          </a:stretch>
        </p:blipFill>
        <p:spPr>
          <a:xfrm>
            <a:off x="5429250" y="2217550"/>
            <a:ext cx="3523225" cy="1983075"/>
          </a:xfrm>
          <a:prstGeom prst="rect">
            <a:avLst/>
          </a:prstGeom>
          <a:noFill/>
          <a:ln>
            <a:noFill/>
          </a:ln>
        </p:spPr>
      </p:pic>
      <p:pic>
        <p:nvPicPr>
          <p:cNvPr id="276" name="Google Shape;276;g2dcf8656b05_0_30" descr="Animal Crossing™: New Horizons 6"/>
          <p:cNvPicPr preferRelativeResize="0"/>
          <p:nvPr/>
        </p:nvPicPr>
        <p:blipFill>
          <a:blip r:embed="rId5">
            <a:alphaModFix/>
          </a:blip>
          <a:stretch>
            <a:fillRect/>
          </a:stretch>
        </p:blipFill>
        <p:spPr>
          <a:xfrm>
            <a:off x="8428775" y="2579525"/>
            <a:ext cx="3018451" cy="1698951"/>
          </a:xfrm>
          <a:prstGeom prst="rect">
            <a:avLst/>
          </a:prstGeom>
          <a:noFill/>
          <a:ln>
            <a:noFill/>
          </a:ln>
        </p:spPr>
      </p:pic>
      <p:pic>
        <p:nvPicPr>
          <p:cNvPr id="277" name="Google Shape;277;g2dcf8656b05_0_30" descr="Animal Crossing™: New Horizons 8"/>
          <p:cNvPicPr preferRelativeResize="0"/>
          <p:nvPr/>
        </p:nvPicPr>
        <p:blipFill>
          <a:blip r:embed="rId6">
            <a:alphaModFix/>
          </a:blip>
          <a:stretch>
            <a:fillRect/>
          </a:stretch>
        </p:blipFill>
        <p:spPr>
          <a:xfrm>
            <a:off x="7759750" y="4156250"/>
            <a:ext cx="3523225" cy="1983071"/>
          </a:xfrm>
          <a:prstGeom prst="rect">
            <a:avLst/>
          </a:prstGeom>
          <a:noFill/>
          <a:ln>
            <a:noFill/>
          </a:ln>
        </p:spPr>
      </p:pic>
      <p:pic>
        <p:nvPicPr>
          <p:cNvPr id="278" name="Google Shape;278;g2dcf8656b05_0_30" descr="Animal Crossing™: New Horizons 9"/>
          <p:cNvPicPr preferRelativeResize="0"/>
          <p:nvPr/>
        </p:nvPicPr>
        <p:blipFill>
          <a:blip r:embed="rId7">
            <a:alphaModFix/>
          </a:blip>
          <a:stretch>
            <a:fillRect/>
          </a:stretch>
        </p:blipFill>
        <p:spPr>
          <a:xfrm>
            <a:off x="5500925" y="4200625"/>
            <a:ext cx="2517724" cy="1417125"/>
          </a:xfrm>
          <a:prstGeom prst="rect">
            <a:avLst/>
          </a:prstGeom>
          <a:noFill/>
          <a:ln>
            <a:noFill/>
          </a:ln>
        </p:spPr>
      </p:pic>
      <p:sp>
        <p:nvSpPr>
          <p:cNvPr id="279" name="Google Shape;279;g2dcf8656b05_0_30"/>
          <p:cNvSpPr txBox="1"/>
          <p:nvPr/>
        </p:nvSpPr>
        <p:spPr>
          <a:xfrm>
            <a:off x="717200" y="6139325"/>
            <a:ext cx="10861800" cy="108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sz="1200">
                <a:solidFill>
                  <a:schemeClr val="lt1"/>
                </a:solidFill>
              </a:rPr>
              <a:t>Animal Crossing and COVID-19: A Qualitative Study Examining How Video Games Satisfy Basic Psychological Needs During the Pandemic </a:t>
            </a:r>
            <a:r>
              <a:rPr lang="en-US" sz="1200" u="sng">
                <a:solidFill>
                  <a:schemeClr val="hlink"/>
                </a:solidFill>
                <a:latin typeface="Trebuchet MS"/>
                <a:ea typeface="Trebuchet MS"/>
                <a:cs typeface="Trebuchet MS"/>
                <a:sym typeface="Trebuchet MS"/>
                <a:hlinkClick r:id="rId8"/>
              </a:rPr>
              <a:t>https://pmc.ncbi.nlm.nih.gov/articles/PMC9022176/</a:t>
            </a:r>
            <a:r>
              <a:rPr lang="en-US" sz="2400">
                <a:solidFill>
                  <a:schemeClr val="lt1"/>
                </a:solidFill>
                <a:latin typeface="Trebuchet MS"/>
                <a:ea typeface="Trebuchet MS"/>
                <a:cs typeface="Trebuchet MS"/>
                <a:sym typeface="Trebuchet MS"/>
              </a:rPr>
              <a:t> </a:t>
            </a:r>
            <a:endParaRPr sz="2400">
              <a:solidFill>
                <a:schemeClr val="lt1"/>
              </a:solidFill>
              <a:latin typeface="Trebuchet MS"/>
              <a:ea typeface="Trebuchet MS"/>
              <a:cs typeface="Trebuchet MS"/>
              <a:sym typeface="Trebuchet MS"/>
            </a:endParaRPr>
          </a:p>
        </p:txBody>
      </p:sp>
      <p:pic>
        <p:nvPicPr>
          <p:cNvPr id="280" name="Google Shape;280;g2dcf8656b05_0_30" descr="In Animal Crossing: New Horizons, start fresh on a deserted island and enjoy a peaceful existence full of creativity, freedom, and charm as you roll up your sleeves and make your new life whatever you want it to be. Collect resources you can craft into everything from creature comforts to handy tools. Embrace your green thumb and try out some new tricks of the gardening trade. Set up a perfect homestead where the rules of what goes indoors or out no longer apply. Go fishing, pole-vault across rivers as you explore your island home, make friends with new arrivals, kick back and enjoy the seasons, and more!&#10;&#10;Follow Nintendo E3 coverage: http://e3.nintendo.com&#10;&#10;#AnimalCrossing #NewHorizons #NintendoSwitch #E32019 &#10;&#10;Subscribe for more Nintendo fun! https://goo.gl/HYYsot&#10;&#10;Visit Nintendo.com for all the latest! http://www.nintendo.com/&#10;&#10;Like Nintendo on Facebook: http://www.facebook.com/Nintendo&#10;Follow us on Twitter: http://twitter.com/NintendoAmerica&#10;Follow us on Instagram: http://instagram.com/Nintendo&#10;Follow us on Pinterest: http://pinterest.com/Nintendo" title="Animal Crossing: New Horizons - Nintendo Switch Trailer - Nintendo E3 2019">
            <a:hlinkClick r:id="rId9"/>
          </p:cNvPr>
          <p:cNvPicPr preferRelativeResize="0"/>
          <p:nvPr/>
        </p:nvPicPr>
        <p:blipFill>
          <a:blip r:embed="rId10">
            <a:alphaModFix/>
          </a:blip>
          <a:stretch>
            <a:fillRect/>
          </a:stretch>
        </p:blipFill>
        <p:spPr>
          <a:xfrm>
            <a:off x="4968700" y="2217550"/>
            <a:ext cx="6972045" cy="3921775"/>
          </a:xfrm>
          <a:prstGeom prst="rect">
            <a:avLst/>
          </a:prstGeom>
          <a:noFill/>
          <a:ln>
            <a:noFill/>
          </a:ln>
        </p:spPr>
      </p:pic>
      <p:sp>
        <p:nvSpPr>
          <p:cNvPr id="281" name="Google Shape;281;g2dcf8656b05_0_30"/>
          <p:cNvSpPr txBox="1">
            <a:spLocks noGrp="1"/>
          </p:cNvSpPr>
          <p:nvPr>
            <p:ph type="body" idx="1"/>
          </p:nvPr>
        </p:nvSpPr>
        <p:spPr>
          <a:xfrm>
            <a:off x="680323" y="2336873"/>
            <a:ext cx="3876300" cy="3599400"/>
          </a:xfrm>
          <a:prstGeom prst="rect">
            <a:avLst/>
          </a:prstGeom>
        </p:spPr>
        <p:txBody>
          <a:bodyPr spcFirstLastPara="1" wrap="square" lIns="91425" tIns="45700" rIns="91425" bIns="45700" anchor="ctr" anchorCtr="0">
            <a:normAutofit lnSpcReduction="20000"/>
          </a:bodyPr>
          <a:lstStyle/>
          <a:p>
            <a:pPr marL="0" lvl="0" indent="0" algn="l" rtl="0">
              <a:spcBef>
                <a:spcPts val="1000"/>
              </a:spcBef>
              <a:spcAft>
                <a:spcPts val="0"/>
              </a:spcAft>
              <a:buNone/>
            </a:pPr>
            <a:r>
              <a:rPr lang="en-US"/>
              <a:t>Probably the cozy game of 2020, and still going strong!</a:t>
            </a:r>
            <a:endParaRPr/>
          </a:p>
          <a:p>
            <a:pPr marL="0" lvl="0" indent="0" algn="l" rtl="0">
              <a:spcBef>
                <a:spcPts val="1000"/>
              </a:spcBef>
              <a:spcAft>
                <a:spcPts val="0"/>
              </a:spcAft>
              <a:buNone/>
            </a:pPr>
            <a:r>
              <a:rPr lang="en-US"/>
              <a:t>Travel to your own personal island and decorate it the way you want while making money doing low stress tasks like picking fruit and digging up fossils.</a:t>
            </a:r>
            <a:endParaRPr/>
          </a:p>
          <a:p>
            <a:pPr marL="0" lvl="0" indent="0" algn="l" rtl="0">
              <a:spcBef>
                <a:spcPts val="1000"/>
              </a:spcBef>
              <a:spcAft>
                <a:spcPts val="0"/>
              </a:spcAft>
              <a:buNone/>
            </a:pPr>
            <a:r>
              <a:rPr lang="en-US"/>
              <a:t>Great for people that like to take things slowly, as new items and fashions appear daily.</a:t>
            </a:r>
            <a:endParaRPr/>
          </a:p>
          <a:p>
            <a:pPr marL="0" lvl="0" indent="0" algn="l" rtl="0">
              <a:spcBef>
                <a:spcPts val="1000"/>
              </a:spcBef>
              <a:spcAft>
                <a:spcPts val="0"/>
              </a:spcAft>
              <a:buNone/>
            </a:pPr>
            <a:r>
              <a:rPr lang="en-US"/>
              <a:t>Get to know your neighborhood animal friends and send them gifts and letters and you’ll get surprises in return.</a:t>
            </a:r>
            <a:endParaRPr/>
          </a:p>
          <a:p>
            <a:pPr marL="0" lvl="0" indent="0" algn="l" rtl="0">
              <a:spcBef>
                <a:spcPts val="1000"/>
              </a:spcBef>
              <a:spcAft>
                <a:spcPts val="0"/>
              </a:spcAft>
              <a:buNone/>
            </a:pPr>
            <a:r>
              <a:rPr lang="en-US"/>
              <a:t>Proven to help with connecting with other people, and provide a sense of autonomy, especially during times where things seem out of control, such as the COVID-19 years.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5657</Words>
  <Application>Microsoft Office PowerPoint</Application>
  <PresentationFormat>Widescreen</PresentationFormat>
  <Paragraphs>362</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Trebuchet MS</vt:lpstr>
      <vt:lpstr>Roboto</vt:lpstr>
      <vt:lpstr>Arial</vt:lpstr>
      <vt:lpstr>Berlin</vt:lpstr>
      <vt:lpstr>Cozy Gaming</vt:lpstr>
      <vt:lpstr>PowerPoint Presentation</vt:lpstr>
      <vt:lpstr>PowerPoint Presentation</vt:lpstr>
      <vt:lpstr>Introduction</vt:lpstr>
      <vt:lpstr>What are cozy games?</vt:lpstr>
      <vt:lpstr>Different types of cozy games</vt:lpstr>
      <vt:lpstr>Community Building Games</vt:lpstr>
      <vt:lpstr>Animal Crossing</vt:lpstr>
      <vt:lpstr>Animal Crossing</vt:lpstr>
      <vt:lpstr>Stardew Valley</vt:lpstr>
      <vt:lpstr>Dinkum</vt:lpstr>
      <vt:lpstr>The Sims</vt:lpstr>
      <vt:lpstr>Cozy gaming and online communities</vt:lpstr>
      <vt:lpstr>Cozy gaming and online communities</vt:lpstr>
      <vt:lpstr>Cozy gaming and online communities</vt:lpstr>
      <vt:lpstr>Cozy Game Online Community Examples</vt:lpstr>
      <vt:lpstr>Gaming Community - PAX EAST              </vt:lpstr>
      <vt:lpstr>Gaming Community - PAX EAST              </vt:lpstr>
      <vt:lpstr>Gaming Community - Other Upcoming events</vt:lpstr>
      <vt:lpstr>Gaming Community - Local Stores</vt:lpstr>
      <vt:lpstr>Neurodivercity vs. Neurodivergence</vt:lpstr>
      <vt:lpstr>Approaching Neurodiversity &amp; Mental Health in Gaming - Promote Empathy &amp; Awareness</vt:lpstr>
      <vt:lpstr>Games and Flow</vt:lpstr>
      <vt:lpstr>Games and Flow</vt:lpstr>
      <vt:lpstr>Puzzle and Rhythm Games</vt:lpstr>
      <vt:lpstr>Tetris Effect</vt:lpstr>
      <vt:lpstr>Tetris Effect Co-Op Showcase</vt:lpstr>
      <vt:lpstr>Puyo Puyo</vt:lpstr>
      <vt:lpstr>Wilmot’s Warehouse</vt:lpstr>
      <vt:lpstr>Thumper</vt:lpstr>
      <vt:lpstr>Thumper</vt:lpstr>
      <vt:lpstr>Upcoming/New Cozy Games</vt:lpstr>
      <vt:lpstr>Visual Novels</vt:lpstr>
      <vt:lpstr>Coffee Talk</vt:lpstr>
      <vt:lpstr>Dordogne</vt:lpstr>
      <vt:lpstr>Stray Gods</vt:lpstr>
      <vt:lpstr>Stray Gods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Low, May S (DMH)</dc:creator>
  <cp:lastModifiedBy>Low, May S (DMH)</cp:lastModifiedBy>
  <cp:revision>2</cp:revision>
  <dcterms:created xsi:type="dcterms:W3CDTF">2025-01-21T19:10:55Z</dcterms:created>
  <dcterms:modified xsi:type="dcterms:W3CDTF">2025-03-14T16:57:22Z</dcterms:modified>
</cp:coreProperties>
</file>